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 r:id="rId2"/>
    <p:sldId id="305" r:id="rId3"/>
    <p:sldId id="291" r:id="rId4"/>
    <p:sldId id="307" r:id="rId5"/>
    <p:sldId id="301" r:id="rId6"/>
    <p:sldId id="298" r:id="rId7"/>
    <p:sldId id="309" r:id="rId8"/>
    <p:sldId id="304" r:id="rId9"/>
    <p:sldId id="303" r:id="rId10"/>
    <p:sldId id="310" r:id="rId11"/>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31"/>
    <a:srgbClr val="FF9D15"/>
    <a:srgbClr val="168AA5"/>
    <a:srgbClr val="3698AE"/>
    <a:srgbClr val="128AA4"/>
    <a:srgbClr val="0BC85C"/>
    <a:srgbClr val="00C3B0"/>
    <a:srgbClr val="FFCC00"/>
    <a:srgbClr val="FFE120"/>
    <a:srgbClr val="005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9858" autoAdjust="0"/>
  </p:normalViewPr>
  <p:slideViewPr>
    <p:cSldViewPr snapToGrid="0">
      <p:cViewPr varScale="1">
        <p:scale>
          <a:sx n="61" d="100"/>
          <a:sy n="61" d="100"/>
        </p:scale>
        <p:origin x="996" y="52"/>
      </p:cViewPr>
      <p:guideLst>
        <p:guide orient="horz" pos="2160"/>
        <p:guide pos="384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22" y="-10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accent2"/>
                </a:solidFill>
              </a:rPr>
              <a:t> Government Expenditure on Health in million</a:t>
            </a:r>
            <a:r>
              <a:rPr lang="en-US" sz="1600" b="1" baseline="0" dirty="0">
                <a:solidFill>
                  <a:schemeClr val="accent2"/>
                </a:solidFill>
              </a:rPr>
              <a:t> GEL</a:t>
            </a:r>
            <a:endParaRPr lang="en-US" sz="1600" b="1" dirty="0">
              <a:solidFill>
                <a:schemeClr val="accent2"/>
              </a:solidFill>
            </a:endParaRPr>
          </a:p>
        </c:rich>
      </c:tx>
      <c:overlay val="0"/>
      <c:spPr>
        <a:noFill/>
        <a:ln>
          <a:solidFill>
            <a:schemeClr val="bg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Sheet1!$I$9</c:f>
              <c:strCache>
                <c:ptCount val="1"/>
                <c:pt idx="0">
                  <c:v>Total Government Expenditure on Health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Sheet1!$H$10:$H$14</c:f>
              <c:numCache>
                <c:formatCode>General</c:formatCode>
                <c:ptCount val="5"/>
                <c:pt idx="0">
                  <c:v>2012</c:v>
                </c:pt>
                <c:pt idx="1">
                  <c:v>2013</c:v>
                </c:pt>
                <c:pt idx="2">
                  <c:v>2014</c:v>
                </c:pt>
                <c:pt idx="3">
                  <c:v>2015</c:v>
                </c:pt>
                <c:pt idx="4">
                  <c:v>2016</c:v>
                </c:pt>
              </c:numCache>
            </c:numRef>
          </c:cat>
          <c:val>
            <c:numRef>
              <c:f>Sheet1!$I$10:$I$14</c:f>
              <c:numCache>
                <c:formatCode>General</c:formatCode>
                <c:ptCount val="5"/>
                <c:pt idx="0">
                  <c:v>450</c:v>
                </c:pt>
                <c:pt idx="1">
                  <c:v>548</c:v>
                </c:pt>
                <c:pt idx="2">
                  <c:v>693</c:v>
                </c:pt>
                <c:pt idx="3">
                  <c:v>914</c:v>
                </c:pt>
                <c:pt idx="4">
                  <c:v>1020</c:v>
                </c:pt>
              </c:numCache>
            </c:numRef>
          </c:val>
          <c:extLst>
            <c:ext xmlns:c16="http://schemas.microsoft.com/office/drawing/2014/chart" uri="{C3380CC4-5D6E-409C-BE32-E72D297353CC}">
              <c16:uniqueId val="{00000000-A456-4614-BE80-04D9A5AA2FFE}"/>
            </c:ext>
          </c:extLst>
        </c:ser>
        <c:dLbls>
          <c:showLegendKey val="0"/>
          <c:showVal val="0"/>
          <c:showCatName val="0"/>
          <c:showSerName val="0"/>
          <c:showPercent val="0"/>
          <c:showBubbleSize val="0"/>
        </c:dLbls>
        <c:gapWidth val="219"/>
        <c:overlap val="-27"/>
        <c:axId val="46298624"/>
        <c:axId val="157353088"/>
      </c:barChart>
      <c:catAx>
        <c:axId val="4629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353088"/>
        <c:crosses val="autoZero"/>
        <c:auto val="1"/>
        <c:lblAlgn val="ctr"/>
        <c:lblOffset val="100"/>
        <c:noMultiLvlLbl val="0"/>
      </c:catAx>
      <c:valAx>
        <c:axId val="157353088"/>
        <c:scaling>
          <c:orientation val="minMax"/>
        </c:scaling>
        <c:delete val="1"/>
        <c:axPos val="l"/>
        <c:numFmt formatCode="General" sourceLinked="1"/>
        <c:majorTickMark val="none"/>
        <c:minorTickMark val="none"/>
        <c:tickLblPos val="nextTo"/>
        <c:crossAx val="46298624"/>
        <c:crosses val="autoZero"/>
        <c:crossBetween val="between"/>
      </c:valAx>
      <c:spPr>
        <a:noFill/>
        <a:ln>
          <a:noFill/>
        </a:ln>
        <a:effectLst/>
      </c:spPr>
    </c:plotArea>
    <c:plotVisOnly val="1"/>
    <c:dispBlanksAs val="gap"/>
    <c:showDLblsOverMax val="0"/>
  </c:chart>
  <c:spPr>
    <a:noFill/>
    <a:ln>
      <a:solidFill>
        <a:schemeClr val="accent2">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chemeClr val="accent2"/>
                </a:solidFill>
              </a:rPr>
              <a:t> </a:t>
            </a:r>
            <a:r>
              <a:rPr lang="en-US" sz="1600" b="1" dirty="0">
                <a:solidFill>
                  <a:schemeClr val="accent2"/>
                </a:solidFill>
              </a:rPr>
              <a:t>Public</a:t>
            </a:r>
            <a:r>
              <a:rPr lang="en-US" sz="1600" b="1" baseline="0" dirty="0">
                <a:solidFill>
                  <a:schemeClr val="accent2"/>
                </a:solidFill>
              </a:rPr>
              <a:t> Health</a:t>
            </a:r>
            <a:r>
              <a:rPr lang="en-US" sz="1600" b="1" dirty="0">
                <a:solidFill>
                  <a:schemeClr val="accent2"/>
                </a:solidFill>
              </a:rPr>
              <a:t> Expenditure </a:t>
            </a:r>
          </a:p>
          <a:p>
            <a:pPr>
              <a:defRPr/>
            </a:pPr>
            <a:r>
              <a:rPr lang="en-US" sz="1600" b="1" dirty="0">
                <a:solidFill>
                  <a:schemeClr val="accent2"/>
                </a:solidFill>
              </a:rPr>
              <a:t>as %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Sheet1!$N$9</c:f>
              <c:strCache>
                <c:ptCount val="1"/>
                <c:pt idx="0">
                  <c:v>Total Health Expenditure as % of GDP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Sheet1!$M$10:$M$14</c:f>
              <c:numCache>
                <c:formatCode>General</c:formatCode>
                <c:ptCount val="5"/>
                <c:pt idx="0">
                  <c:v>2012</c:v>
                </c:pt>
                <c:pt idx="1">
                  <c:v>2013</c:v>
                </c:pt>
                <c:pt idx="2">
                  <c:v>2014</c:v>
                </c:pt>
                <c:pt idx="3">
                  <c:v>2015</c:v>
                </c:pt>
                <c:pt idx="4">
                  <c:v>2016</c:v>
                </c:pt>
              </c:numCache>
            </c:numRef>
          </c:cat>
          <c:val>
            <c:numRef>
              <c:f>Sheet1!$N$10:$N$14</c:f>
              <c:numCache>
                <c:formatCode>0.0%</c:formatCode>
                <c:ptCount val="5"/>
                <c:pt idx="0">
                  <c:v>1.7000000000000001E-2</c:v>
                </c:pt>
                <c:pt idx="1">
                  <c:v>0.02</c:v>
                </c:pt>
                <c:pt idx="2">
                  <c:v>2.4E-2</c:v>
                </c:pt>
                <c:pt idx="3">
                  <c:v>2.9000000000000001E-2</c:v>
                </c:pt>
                <c:pt idx="4">
                  <c:v>3.1E-2</c:v>
                </c:pt>
              </c:numCache>
            </c:numRef>
          </c:val>
          <c:extLst>
            <c:ext xmlns:c16="http://schemas.microsoft.com/office/drawing/2014/chart" uri="{C3380CC4-5D6E-409C-BE32-E72D297353CC}">
              <c16:uniqueId val="{00000000-6B6D-4F20-952D-53B145056B46}"/>
            </c:ext>
          </c:extLst>
        </c:ser>
        <c:dLbls>
          <c:showLegendKey val="0"/>
          <c:showVal val="0"/>
          <c:showCatName val="0"/>
          <c:showSerName val="0"/>
          <c:showPercent val="0"/>
          <c:showBubbleSize val="0"/>
        </c:dLbls>
        <c:gapWidth val="219"/>
        <c:overlap val="-27"/>
        <c:axId val="122464768"/>
        <c:axId val="157368896"/>
      </c:barChart>
      <c:catAx>
        <c:axId val="12246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368896"/>
        <c:crosses val="autoZero"/>
        <c:auto val="1"/>
        <c:lblAlgn val="ctr"/>
        <c:lblOffset val="100"/>
        <c:noMultiLvlLbl val="0"/>
      </c:catAx>
      <c:valAx>
        <c:axId val="157368896"/>
        <c:scaling>
          <c:orientation val="minMax"/>
        </c:scaling>
        <c:delete val="1"/>
        <c:axPos val="l"/>
        <c:numFmt formatCode="0.0%" sourceLinked="1"/>
        <c:majorTickMark val="none"/>
        <c:minorTickMark val="none"/>
        <c:tickLblPos val="nextTo"/>
        <c:crossAx val="122464768"/>
        <c:crosses val="autoZero"/>
        <c:crossBetween val="between"/>
      </c:valAx>
      <c:spPr>
        <a:noFill/>
        <a:ln>
          <a:noFill/>
        </a:ln>
        <a:effectLst/>
      </c:spPr>
    </c:plotArea>
    <c:plotVisOnly val="1"/>
    <c:dispBlanksAs val="gap"/>
    <c:showDLblsOverMax val="0"/>
  </c:chart>
  <c:spPr>
    <a:noFill/>
    <a:ln>
      <a:solidFill>
        <a:schemeClr val="accent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accent2"/>
                </a:solidFill>
              </a:rPr>
              <a:t>Government Exependiture on Health as % of Total Health Expenditure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Sheet1!$R$9</c:f>
              <c:strCache>
                <c:ptCount val="1"/>
                <c:pt idx="0">
                  <c:v>Government Exependiture on Health as a% of Total Health Expenditure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Sheet1!$Q$10:$Q$14</c:f>
              <c:numCache>
                <c:formatCode>General</c:formatCode>
                <c:ptCount val="5"/>
                <c:pt idx="0">
                  <c:v>2012</c:v>
                </c:pt>
                <c:pt idx="1">
                  <c:v>2013</c:v>
                </c:pt>
                <c:pt idx="2">
                  <c:v>2014</c:v>
                </c:pt>
                <c:pt idx="3">
                  <c:v>2015</c:v>
                </c:pt>
                <c:pt idx="4">
                  <c:v>2016</c:v>
                </c:pt>
              </c:numCache>
            </c:numRef>
          </c:cat>
          <c:val>
            <c:numRef>
              <c:f>Sheet1!$R$10:$R$14</c:f>
              <c:numCache>
                <c:formatCode>0.0%</c:formatCode>
                <c:ptCount val="5"/>
                <c:pt idx="0">
                  <c:v>0.20599999999999999</c:v>
                </c:pt>
                <c:pt idx="1">
                  <c:v>0.24299999999999999</c:v>
                </c:pt>
                <c:pt idx="2">
                  <c:v>0.28199999999999997</c:v>
                </c:pt>
                <c:pt idx="3">
                  <c:v>0.36299999999999999</c:v>
                </c:pt>
                <c:pt idx="4" formatCode="0%">
                  <c:v>0.4</c:v>
                </c:pt>
              </c:numCache>
            </c:numRef>
          </c:val>
          <c:extLst>
            <c:ext xmlns:c16="http://schemas.microsoft.com/office/drawing/2014/chart" uri="{C3380CC4-5D6E-409C-BE32-E72D297353CC}">
              <c16:uniqueId val="{00000000-7211-4EC6-A35B-F74A65E81BB5}"/>
            </c:ext>
          </c:extLst>
        </c:ser>
        <c:dLbls>
          <c:showLegendKey val="0"/>
          <c:showVal val="0"/>
          <c:showCatName val="0"/>
          <c:showSerName val="0"/>
          <c:showPercent val="0"/>
          <c:showBubbleSize val="0"/>
        </c:dLbls>
        <c:gapWidth val="219"/>
        <c:overlap val="-27"/>
        <c:axId val="122463232"/>
        <c:axId val="157370048"/>
      </c:barChart>
      <c:catAx>
        <c:axId val="12246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7370048"/>
        <c:crosses val="autoZero"/>
        <c:auto val="1"/>
        <c:lblAlgn val="ctr"/>
        <c:lblOffset val="100"/>
        <c:noMultiLvlLbl val="0"/>
      </c:catAx>
      <c:valAx>
        <c:axId val="157370048"/>
        <c:scaling>
          <c:orientation val="minMax"/>
        </c:scaling>
        <c:delete val="1"/>
        <c:axPos val="l"/>
        <c:numFmt formatCode="0.0%" sourceLinked="1"/>
        <c:majorTickMark val="none"/>
        <c:minorTickMark val="none"/>
        <c:tickLblPos val="nextTo"/>
        <c:crossAx val="1224632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2"/>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B6696-6F42-447B-A280-631CC74D20DA}" type="doc">
      <dgm:prSet loTypeId="urn:microsoft.com/office/officeart/2005/8/layout/process1" loCatId="process" qsTypeId="urn:microsoft.com/office/officeart/2005/8/quickstyle/simple1" qsCatId="simple" csTypeId="urn:microsoft.com/office/officeart/2005/8/colors/accent1_2" csCatId="accent1" phldr="1"/>
      <dgm:spPr/>
    </dgm:pt>
    <dgm:pt modelId="{486CC52C-24B3-4EDF-81B6-D446BD831117}">
      <dgm:prSet phldrT="[Text]"/>
      <dgm:spPr>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a:t>Working Groups Established</a:t>
          </a:r>
        </a:p>
      </dgm:t>
    </dgm:pt>
    <dgm:pt modelId="{54B3EBAF-4CD8-4177-80A4-F3E398F3D1C5}" type="parTrans" cxnId="{1963394C-C166-4D94-8DB9-C8CB00A343F1}">
      <dgm:prSet/>
      <dgm:spPr/>
      <dgm:t>
        <a:bodyPr/>
        <a:lstStyle/>
        <a:p>
          <a:endParaRPr lang="en-US"/>
        </a:p>
      </dgm:t>
    </dgm:pt>
    <dgm:pt modelId="{4FD4B11D-23B3-451B-8AA1-3100826FEAF4}" type="sibTrans" cxnId="{1963394C-C166-4D94-8DB9-C8CB00A343F1}">
      <dgm:prSet/>
      <dgm:spPr/>
      <dgm:t>
        <a:bodyPr/>
        <a:lstStyle/>
        <a:p>
          <a:endParaRPr lang="en-US"/>
        </a:p>
      </dgm:t>
    </dgm:pt>
    <dgm:pt modelId="{73AD772C-530C-4F15-B080-1EC93B2C3A0A}">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a:t>Action Plan for Decentralization</a:t>
          </a:r>
        </a:p>
      </dgm:t>
    </dgm:pt>
    <dgm:pt modelId="{1D12AEB6-D214-4278-8CFC-6D184616FE1D}" type="parTrans" cxnId="{2A273832-5B6B-4CEB-A0A2-795D5C2365AB}">
      <dgm:prSet/>
      <dgm:spPr/>
      <dgm:t>
        <a:bodyPr/>
        <a:lstStyle/>
        <a:p>
          <a:endParaRPr lang="en-US"/>
        </a:p>
      </dgm:t>
    </dgm:pt>
    <dgm:pt modelId="{C2C72FF9-F5B8-4685-A3D2-CCEA4524E38E}" type="sibTrans" cxnId="{2A273832-5B6B-4CEB-A0A2-795D5C2365AB}">
      <dgm:prSet/>
      <dgm:spPr/>
      <dgm:t>
        <a:bodyPr/>
        <a:lstStyle/>
        <a:p>
          <a:endParaRPr lang="en-US"/>
        </a:p>
      </dgm:t>
    </dgm:pt>
    <dgm:pt modelId="{913DE43A-1363-449C-AD93-D9B3943EE19C}">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dgm:spPr>
      <dgm:t>
        <a:bodyPr/>
        <a:lstStyle/>
        <a:p>
          <a:r>
            <a:rPr lang="en-US" dirty="0"/>
            <a:t>Launch of program by June 2018</a:t>
          </a:r>
        </a:p>
      </dgm:t>
    </dgm:pt>
    <dgm:pt modelId="{B7E2BED2-94FC-44F1-AEB6-5E2C3E5F9F34}" type="parTrans" cxnId="{86BEB91A-85EC-47CA-9378-C7C6A9F849F3}">
      <dgm:prSet/>
      <dgm:spPr/>
      <dgm:t>
        <a:bodyPr/>
        <a:lstStyle/>
        <a:p>
          <a:endParaRPr lang="en-US"/>
        </a:p>
      </dgm:t>
    </dgm:pt>
    <dgm:pt modelId="{EE9D21BF-E244-436D-A9C5-6BF4E9C59CB1}" type="sibTrans" cxnId="{86BEB91A-85EC-47CA-9378-C7C6A9F849F3}">
      <dgm:prSet/>
      <dgm:spPr/>
      <dgm:t>
        <a:bodyPr/>
        <a:lstStyle/>
        <a:p>
          <a:endParaRPr lang="en-US"/>
        </a:p>
      </dgm:t>
    </dgm:pt>
    <dgm:pt modelId="{E0AF0413-52CB-440E-85D0-A53777ED762E}">
      <dgm:prSet phldrT="[Text]"/>
      <dgm:spPr>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dgm:spPr>
      <dgm:t>
        <a:bodyPr/>
        <a:lstStyle/>
        <a:p>
          <a:r>
            <a:rPr lang="en-US" dirty="0"/>
            <a:t>Progress report for TAG 2018</a:t>
          </a:r>
        </a:p>
      </dgm:t>
    </dgm:pt>
    <dgm:pt modelId="{47D18265-EDC5-4467-BAF9-4B155617C19E}" type="parTrans" cxnId="{19C291E8-D6AE-4C3D-AA4A-ECE020A970AF}">
      <dgm:prSet/>
      <dgm:spPr/>
      <dgm:t>
        <a:bodyPr/>
        <a:lstStyle/>
        <a:p>
          <a:endParaRPr lang="en-US"/>
        </a:p>
      </dgm:t>
    </dgm:pt>
    <dgm:pt modelId="{8A156500-AC4B-4798-A4A5-44F527083AAB}" type="sibTrans" cxnId="{19C291E8-D6AE-4C3D-AA4A-ECE020A970AF}">
      <dgm:prSet/>
      <dgm:spPr/>
      <dgm:t>
        <a:bodyPr/>
        <a:lstStyle/>
        <a:p>
          <a:endParaRPr lang="en-US"/>
        </a:p>
      </dgm:t>
    </dgm:pt>
    <dgm:pt modelId="{7849C445-96F7-4E3C-89FC-BBB4C7DB771D}" type="pres">
      <dgm:prSet presAssocID="{42DB6696-6F42-447B-A280-631CC74D20DA}" presName="Name0" presStyleCnt="0">
        <dgm:presLayoutVars>
          <dgm:dir/>
          <dgm:resizeHandles val="exact"/>
        </dgm:presLayoutVars>
      </dgm:prSet>
      <dgm:spPr/>
    </dgm:pt>
    <dgm:pt modelId="{D1067383-42AD-4330-9B95-2C049DB13AF9}" type="pres">
      <dgm:prSet presAssocID="{486CC52C-24B3-4EDF-81B6-D446BD831117}" presName="node" presStyleLbl="node1" presStyleIdx="0" presStyleCnt="4">
        <dgm:presLayoutVars>
          <dgm:bulletEnabled val="1"/>
        </dgm:presLayoutVars>
      </dgm:prSet>
      <dgm:spPr/>
    </dgm:pt>
    <dgm:pt modelId="{67768143-2F77-4A8E-9501-7C5756009B9D}" type="pres">
      <dgm:prSet presAssocID="{4FD4B11D-23B3-451B-8AA1-3100826FEAF4}" presName="sibTrans" presStyleLbl="sibTrans2D1" presStyleIdx="0" presStyleCnt="3"/>
      <dgm:spPr/>
    </dgm:pt>
    <dgm:pt modelId="{E6C706E0-FC7F-4E70-B158-7A76C5B410D4}" type="pres">
      <dgm:prSet presAssocID="{4FD4B11D-23B3-451B-8AA1-3100826FEAF4}" presName="connectorText" presStyleLbl="sibTrans2D1" presStyleIdx="0" presStyleCnt="3"/>
      <dgm:spPr/>
    </dgm:pt>
    <dgm:pt modelId="{EEF26F41-4149-4234-A013-4EE96939EF05}" type="pres">
      <dgm:prSet presAssocID="{73AD772C-530C-4F15-B080-1EC93B2C3A0A}" presName="node" presStyleLbl="node1" presStyleIdx="1" presStyleCnt="4">
        <dgm:presLayoutVars>
          <dgm:bulletEnabled val="1"/>
        </dgm:presLayoutVars>
      </dgm:prSet>
      <dgm:spPr/>
    </dgm:pt>
    <dgm:pt modelId="{C6C0A793-0F62-471E-B67D-4652AEC46133}" type="pres">
      <dgm:prSet presAssocID="{C2C72FF9-F5B8-4685-A3D2-CCEA4524E38E}" presName="sibTrans" presStyleLbl="sibTrans2D1" presStyleIdx="1" presStyleCnt="3"/>
      <dgm:spPr/>
    </dgm:pt>
    <dgm:pt modelId="{759BAE54-C4F7-44BA-BFE3-A7F52168695D}" type="pres">
      <dgm:prSet presAssocID="{C2C72FF9-F5B8-4685-A3D2-CCEA4524E38E}" presName="connectorText" presStyleLbl="sibTrans2D1" presStyleIdx="1" presStyleCnt="3"/>
      <dgm:spPr/>
    </dgm:pt>
    <dgm:pt modelId="{42174217-F326-4BC9-8137-317BC3BADB34}" type="pres">
      <dgm:prSet presAssocID="{913DE43A-1363-449C-AD93-D9B3943EE19C}" presName="node" presStyleLbl="node1" presStyleIdx="2" presStyleCnt="4">
        <dgm:presLayoutVars>
          <dgm:bulletEnabled val="1"/>
        </dgm:presLayoutVars>
      </dgm:prSet>
      <dgm:spPr/>
    </dgm:pt>
    <dgm:pt modelId="{09AFD730-A15B-46F8-8366-7E80AB07C454}" type="pres">
      <dgm:prSet presAssocID="{EE9D21BF-E244-436D-A9C5-6BF4E9C59CB1}" presName="sibTrans" presStyleLbl="sibTrans2D1" presStyleIdx="2" presStyleCnt="3"/>
      <dgm:spPr/>
    </dgm:pt>
    <dgm:pt modelId="{26286384-7BD0-4548-8F5B-8D4928D32656}" type="pres">
      <dgm:prSet presAssocID="{EE9D21BF-E244-436D-A9C5-6BF4E9C59CB1}" presName="connectorText" presStyleLbl="sibTrans2D1" presStyleIdx="2" presStyleCnt="3"/>
      <dgm:spPr/>
    </dgm:pt>
    <dgm:pt modelId="{290215D0-6025-435D-B578-939F9028A0A6}" type="pres">
      <dgm:prSet presAssocID="{E0AF0413-52CB-440E-85D0-A53777ED762E}" presName="node" presStyleLbl="node1" presStyleIdx="3" presStyleCnt="4">
        <dgm:presLayoutVars>
          <dgm:bulletEnabled val="1"/>
        </dgm:presLayoutVars>
      </dgm:prSet>
      <dgm:spPr/>
    </dgm:pt>
  </dgm:ptLst>
  <dgm:cxnLst>
    <dgm:cxn modelId="{BDBA2F05-994B-4167-B535-EF0294866FEC}" type="presOf" srcId="{4FD4B11D-23B3-451B-8AA1-3100826FEAF4}" destId="{67768143-2F77-4A8E-9501-7C5756009B9D}" srcOrd="0" destOrd="0" presId="urn:microsoft.com/office/officeart/2005/8/layout/process1"/>
    <dgm:cxn modelId="{7BFA2C16-ACF4-4CF4-8E6A-547578D687A9}" type="presOf" srcId="{486CC52C-24B3-4EDF-81B6-D446BD831117}" destId="{D1067383-42AD-4330-9B95-2C049DB13AF9}" srcOrd="0" destOrd="0" presId="urn:microsoft.com/office/officeart/2005/8/layout/process1"/>
    <dgm:cxn modelId="{86BEB91A-85EC-47CA-9378-C7C6A9F849F3}" srcId="{42DB6696-6F42-447B-A280-631CC74D20DA}" destId="{913DE43A-1363-449C-AD93-D9B3943EE19C}" srcOrd="2" destOrd="0" parTransId="{B7E2BED2-94FC-44F1-AEB6-5E2C3E5F9F34}" sibTransId="{EE9D21BF-E244-436D-A9C5-6BF4E9C59CB1}"/>
    <dgm:cxn modelId="{2A273832-5B6B-4CEB-A0A2-795D5C2365AB}" srcId="{42DB6696-6F42-447B-A280-631CC74D20DA}" destId="{73AD772C-530C-4F15-B080-1EC93B2C3A0A}" srcOrd="1" destOrd="0" parTransId="{1D12AEB6-D214-4278-8CFC-6D184616FE1D}" sibTransId="{C2C72FF9-F5B8-4685-A3D2-CCEA4524E38E}"/>
    <dgm:cxn modelId="{C3D96542-C472-4430-BB27-82AA01167711}" type="presOf" srcId="{42DB6696-6F42-447B-A280-631CC74D20DA}" destId="{7849C445-96F7-4E3C-89FC-BBB4C7DB771D}" srcOrd="0" destOrd="0" presId="urn:microsoft.com/office/officeart/2005/8/layout/process1"/>
    <dgm:cxn modelId="{97245F69-8205-4804-916E-71F8EEF05C7B}" type="presOf" srcId="{E0AF0413-52CB-440E-85D0-A53777ED762E}" destId="{290215D0-6025-435D-B578-939F9028A0A6}" srcOrd="0" destOrd="0" presId="urn:microsoft.com/office/officeart/2005/8/layout/process1"/>
    <dgm:cxn modelId="{1963394C-C166-4D94-8DB9-C8CB00A343F1}" srcId="{42DB6696-6F42-447B-A280-631CC74D20DA}" destId="{486CC52C-24B3-4EDF-81B6-D446BD831117}" srcOrd="0" destOrd="0" parTransId="{54B3EBAF-4CD8-4177-80A4-F3E398F3D1C5}" sibTransId="{4FD4B11D-23B3-451B-8AA1-3100826FEAF4}"/>
    <dgm:cxn modelId="{5D67814C-AE2D-4E67-A12F-947802DC0B7F}" type="presOf" srcId="{913DE43A-1363-449C-AD93-D9B3943EE19C}" destId="{42174217-F326-4BC9-8137-317BC3BADB34}" srcOrd="0" destOrd="0" presId="urn:microsoft.com/office/officeart/2005/8/layout/process1"/>
    <dgm:cxn modelId="{680FB672-737C-433D-BA60-50862486D4DA}" type="presOf" srcId="{EE9D21BF-E244-436D-A9C5-6BF4E9C59CB1}" destId="{09AFD730-A15B-46F8-8366-7E80AB07C454}" srcOrd="0" destOrd="0" presId="urn:microsoft.com/office/officeart/2005/8/layout/process1"/>
    <dgm:cxn modelId="{5FE1BA5A-102F-4851-AB4A-8DFA2D96C812}" type="presOf" srcId="{EE9D21BF-E244-436D-A9C5-6BF4E9C59CB1}" destId="{26286384-7BD0-4548-8F5B-8D4928D32656}" srcOrd="1" destOrd="0" presId="urn:microsoft.com/office/officeart/2005/8/layout/process1"/>
    <dgm:cxn modelId="{2D786E85-5FC1-45F8-B45E-706CC8928133}" type="presOf" srcId="{73AD772C-530C-4F15-B080-1EC93B2C3A0A}" destId="{EEF26F41-4149-4234-A013-4EE96939EF05}" srcOrd="0" destOrd="0" presId="urn:microsoft.com/office/officeart/2005/8/layout/process1"/>
    <dgm:cxn modelId="{2ACB4AA8-0C88-4976-BA9C-1B7EBBCB6F91}" type="presOf" srcId="{C2C72FF9-F5B8-4685-A3D2-CCEA4524E38E}" destId="{759BAE54-C4F7-44BA-BFE3-A7F52168695D}" srcOrd="1" destOrd="0" presId="urn:microsoft.com/office/officeart/2005/8/layout/process1"/>
    <dgm:cxn modelId="{66BDB6BF-36CF-4A2E-8085-32416DC44965}" type="presOf" srcId="{C2C72FF9-F5B8-4685-A3D2-CCEA4524E38E}" destId="{C6C0A793-0F62-471E-B67D-4652AEC46133}" srcOrd="0" destOrd="0" presId="urn:microsoft.com/office/officeart/2005/8/layout/process1"/>
    <dgm:cxn modelId="{F74EAFD6-8C96-4B93-B5B2-06E25A1104C7}" type="presOf" srcId="{4FD4B11D-23B3-451B-8AA1-3100826FEAF4}" destId="{E6C706E0-FC7F-4E70-B158-7A76C5B410D4}" srcOrd="1" destOrd="0" presId="urn:microsoft.com/office/officeart/2005/8/layout/process1"/>
    <dgm:cxn modelId="{19C291E8-D6AE-4C3D-AA4A-ECE020A970AF}" srcId="{42DB6696-6F42-447B-A280-631CC74D20DA}" destId="{E0AF0413-52CB-440E-85D0-A53777ED762E}" srcOrd="3" destOrd="0" parTransId="{47D18265-EDC5-4467-BAF9-4B155617C19E}" sibTransId="{8A156500-AC4B-4798-A4A5-44F527083AAB}"/>
    <dgm:cxn modelId="{739FAD21-9443-49D8-95EA-48A608995E9F}" type="presParOf" srcId="{7849C445-96F7-4E3C-89FC-BBB4C7DB771D}" destId="{D1067383-42AD-4330-9B95-2C049DB13AF9}" srcOrd="0" destOrd="0" presId="urn:microsoft.com/office/officeart/2005/8/layout/process1"/>
    <dgm:cxn modelId="{3B796B58-9352-435A-BCBB-A41D4A6E8C0B}" type="presParOf" srcId="{7849C445-96F7-4E3C-89FC-BBB4C7DB771D}" destId="{67768143-2F77-4A8E-9501-7C5756009B9D}" srcOrd="1" destOrd="0" presId="urn:microsoft.com/office/officeart/2005/8/layout/process1"/>
    <dgm:cxn modelId="{C2C00A80-10A4-47EB-BBFD-B45D4DE61DC5}" type="presParOf" srcId="{67768143-2F77-4A8E-9501-7C5756009B9D}" destId="{E6C706E0-FC7F-4E70-B158-7A76C5B410D4}" srcOrd="0" destOrd="0" presId="urn:microsoft.com/office/officeart/2005/8/layout/process1"/>
    <dgm:cxn modelId="{44EF8FA1-7A36-41C9-A54E-1DEE6F3DE737}" type="presParOf" srcId="{7849C445-96F7-4E3C-89FC-BBB4C7DB771D}" destId="{EEF26F41-4149-4234-A013-4EE96939EF05}" srcOrd="2" destOrd="0" presId="urn:microsoft.com/office/officeart/2005/8/layout/process1"/>
    <dgm:cxn modelId="{9F72C868-7B1D-4E22-9EF8-CD6E7C9328CF}" type="presParOf" srcId="{7849C445-96F7-4E3C-89FC-BBB4C7DB771D}" destId="{C6C0A793-0F62-471E-B67D-4652AEC46133}" srcOrd="3" destOrd="0" presId="urn:microsoft.com/office/officeart/2005/8/layout/process1"/>
    <dgm:cxn modelId="{74C11F61-1086-4431-9A2D-790DD347D150}" type="presParOf" srcId="{C6C0A793-0F62-471E-B67D-4652AEC46133}" destId="{759BAE54-C4F7-44BA-BFE3-A7F52168695D}" srcOrd="0" destOrd="0" presId="urn:microsoft.com/office/officeart/2005/8/layout/process1"/>
    <dgm:cxn modelId="{06502296-2226-4423-B30A-5388D615A5AC}" type="presParOf" srcId="{7849C445-96F7-4E3C-89FC-BBB4C7DB771D}" destId="{42174217-F326-4BC9-8137-317BC3BADB34}" srcOrd="4" destOrd="0" presId="urn:microsoft.com/office/officeart/2005/8/layout/process1"/>
    <dgm:cxn modelId="{3B8E0B1B-2696-4EDC-909C-6AEBBB35D51A}" type="presParOf" srcId="{7849C445-96F7-4E3C-89FC-BBB4C7DB771D}" destId="{09AFD730-A15B-46F8-8366-7E80AB07C454}" srcOrd="5" destOrd="0" presId="urn:microsoft.com/office/officeart/2005/8/layout/process1"/>
    <dgm:cxn modelId="{25BC63A1-5B6C-4D97-9738-25F27716A26B}" type="presParOf" srcId="{09AFD730-A15B-46F8-8366-7E80AB07C454}" destId="{26286384-7BD0-4548-8F5B-8D4928D32656}" srcOrd="0" destOrd="0" presId="urn:microsoft.com/office/officeart/2005/8/layout/process1"/>
    <dgm:cxn modelId="{8B8549C8-D299-4034-970E-56B6F7281E27}" type="presParOf" srcId="{7849C445-96F7-4E3C-89FC-BBB4C7DB771D}" destId="{290215D0-6025-435D-B578-939F9028A0A6}"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67383-42AD-4330-9B95-2C049DB13AF9}">
      <dsp:nvSpPr>
        <dsp:cNvPr id="0" name=""/>
        <dsp:cNvSpPr/>
      </dsp:nvSpPr>
      <dsp:spPr>
        <a:xfrm>
          <a:off x="4034" y="627231"/>
          <a:ext cx="1763967" cy="1058380"/>
        </a:xfrm>
        <a:prstGeom prst="roundRect">
          <a:avLst>
            <a:gd name="adj" fmla="val 10000"/>
          </a:avLst>
        </a:prstGeom>
        <a:gradFill flip="none" rotWithShape="1">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Working Groups Established</a:t>
          </a:r>
        </a:p>
      </dsp:txBody>
      <dsp:txXfrm>
        <a:off x="35033" y="658230"/>
        <a:ext cx="1701969" cy="996382"/>
      </dsp:txXfrm>
    </dsp:sp>
    <dsp:sp modelId="{67768143-2F77-4A8E-9501-7C5756009B9D}">
      <dsp:nvSpPr>
        <dsp:cNvPr id="0" name=""/>
        <dsp:cNvSpPr/>
      </dsp:nvSpPr>
      <dsp:spPr>
        <a:xfrm>
          <a:off x="1944399"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4399" y="1025182"/>
        <a:ext cx="261773" cy="262478"/>
      </dsp:txXfrm>
    </dsp:sp>
    <dsp:sp modelId="{EEF26F41-4149-4234-A013-4EE96939EF05}">
      <dsp:nvSpPr>
        <dsp:cNvPr id="0" name=""/>
        <dsp:cNvSpPr/>
      </dsp:nvSpPr>
      <dsp:spPr>
        <a:xfrm>
          <a:off x="2473589"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Action Plan for Decentralization</a:t>
          </a:r>
        </a:p>
      </dsp:txBody>
      <dsp:txXfrm>
        <a:off x="2504588" y="658230"/>
        <a:ext cx="1701969" cy="996382"/>
      </dsp:txXfrm>
    </dsp:sp>
    <dsp:sp modelId="{C6C0A793-0F62-471E-B67D-4652AEC46133}">
      <dsp:nvSpPr>
        <dsp:cNvPr id="0" name=""/>
        <dsp:cNvSpPr/>
      </dsp:nvSpPr>
      <dsp:spPr>
        <a:xfrm>
          <a:off x="4413954"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3954" y="1025182"/>
        <a:ext cx="261773" cy="262478"/>
      </dsp:txXfrm>
    </dsp:sp>
    <dsp:sp modelId="{42174217-F326-4BC9-8137-317BC3BADB34}">
      <dsp:nvSpPr>
        <dsp:cNvPr id="0" name=""/>
        <dsp:cNvSpPr/>
      </dsp:nvSpPr>
      <dsp:spPr>
        <a:xfrm>
          <a:off x="4943144"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189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Launch of program by June 2018</a:t>
          </a:r>
        </a:p>
      </dsp:txBody>
      <dsp:txXfrm>
        <a:off x="4974143" y="658230"/>
        <a:ext cx="1701969" cy="996382"/>
      </dsp:txXfrm>
    </dsp:sp>
    <dsp:sp modelId="{09AFD730-A15B-46F8-8366-7E80AB07C454}">
      <dsp:nvSpPr>
        <dsp:cNvPr id="0" name=""/>
        <dsp:cNvSpPr/>
      </dsp:nvSpPr>
      <dsp:spPr>
        <a:xfrm>
          <a:off x="6883509" y="937689"/>
          <a:ext cx="373961" cy="437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83509" y="1025182"/>
        <a:ext cx="261773" cy="262478"/>
      </dsp:txXfrm>
    </dsp:sp>
    <dsp:sp modelId="{290215D0-6025-435D-B578-939F9028A0A6}">
      <dsp:nvSpPr>
        <dsp:cNvPr id="0" name=""/>
        <dsp:cNvSpPr/>
      </dsp:nvSpPr>
      <dsp:spPr>
        <a:xfrm>
          <a:off x="7412699" y="627231"/>
          <a:ext cx="1763967" cy="1058380"/>
        </a:xfrm>
        <a:prstGeom prst="roundRect">
          <a:avLst>
            <a:gd name="adj" fmla="val 10000"/>
          </a:avLst>
        </a:prstGeom>
        <a:gradFill flip="none" rotWithShape="0">
          <a:gsLst>
            <a:gs pos="0">
              <a:srgbClr val="005897">
                <a:shade val="30000"/>
                <a:satMod val="115000"/>
              </a:srgbClr>
            </a:gs>
            <a:gs pos="50000">
              <a:srgbClr val="005897">
                <a:shade val="67500"/>
                <a:satMod val="115000"/>
              </a:srgbClr>
            </a:gs>
            <a:gs pos="100000">
              <a:srgbClr val="005897">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Progress report for TAG 2018</a:t>
          </a:r>
        </a:p>
      </dsp:txBody>
      <dsp:txXfrm>
        <a:off x="7443698" y="658230"/>
        <a:ext cx="1701969" cy="9963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F8C0A820-1459-4D5F-BE44-59B6EE2876BA}" type="datetimeFigureOut">
              <a:rPr lang="en-GB" smtClean="0"/>
              <a:t>22/07/2018</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F25795A9-457E-4A9E-AC2B-D7622880FB58}" type="slidenum">
              <a:rPr lang="en-GB" smtClean="0"/>
              <a:t>‹#›</a:t>
            </a:fld>
            <a:endParaRPr lang="en-GB"/>
          </a:p>
        </p:txBody>
      </p:sp>
    </p:spTree>
    <p:extLst>
      <p:ext uri="{BB962C8B-B14F-4D97-AF65-F5344CB8AC3E}">
        <p14:creationId xmlns:p14="http://schemas.microsoft.com/office/powerpoint/2010/main" val="19327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795A9-457E-4A9E-AC2B-D7622880FB58}" type="slidenum">
              <a:rPr lang="en-GB" smtClean="0"/>
              <a:t>1</a:t>
            </a:fld>
            <a:endParaRPr lang="en-GB"/>
          </a:p>
        </p:txBody>
      </p:sp>
    </p:spTree>
    <p:extLst>
      <p:ext uri="{BB962C8B-B14F-4D97-AF65-F5344CB8AC3E}">
        <p14:creationId xmlns:p14="http://schemas.microsoft.com/office/powerpoint/2010/main" val="182047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10</a:t>
            </a:fld>
            <a:endParaRPr lang="en-GB"/>
          </a:p>
        </p:txBody>
      </p:sp>
    </p:spTree>
    <p:extLst>
      <p:ext uri="{BB962C8B-B14F-4D97-AF65-F5344CB8AC3E}">
        <p14:creationId xmlns:p14="http://schemas.microsoft.com/office/powerpoint/2010/main" val="412716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2</a:t>
            </a:fld>
            <a:endParaRPr lang="en-GB"/>
          </a:p>
        </p:txBody>
      </p:sp>
    </p:spTree>
    <p:extLst>
      <p:ext uri="{BB962C8B-B14F-4D97-AF65-F5344CB8AC3E}">
        <p14:creationId xmlns:p14="http://schemas.microsoft.com/office/powerpoint/2010/main" val="116721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3</a:t>
            </a:fld>
            <a:endParaRPr lang="en-GB"/>
          </a:p>
        </p:txBody>
      </p:sp>
    </p:spTree>
    <p:extLst>
      <p:ext uri="{BB962C8B-B14F-4D97-AF65-F5344CB8AC3E}">
        <p14:creationId xmlns:p14="http://schemas.microsoft.com/office/powerpoint/2010/main" val="254776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25795A9-457E-4A9E-AC2B-D7622880FB58}" type="slidenum">
              <a:rPr lang="en-GB" smtClean="0"/>
              <a:t>4</a:t>
            </a:fld>
            <a:endParaRPr lang="en-GB"/>
          </a:p>
        </p:txBody>
      </p:sp>
    </p:spTree>
    <p:extLst>
      <p:ext uri="{BB962C8B-B14F-4D97-AF65-F5344CB8AC3E}">
        <p14:creationId xmlns:p14="http://schemas.microsoft.com/office/powerpoint/2010/main" val="140276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Calibri" panose="020F0502020204030204" pitchFamily="34" charset="0"/>
              <a:buChar char="-"/>
            </a:pPr>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5</a:t>
            </a:fld>
            <a:endParaRPr lang="en-GB"/>
          </a:p>
        </p:txBody>
      </p:sp>
    </p:spTree>
    <p:extLst>
      <p:ext uri="{BB962C8B-B14F-4D97-AF65-F5344CB8AC3E}">
        <p14:creationId xmlns:p14="http://schemas.microsoft.com/office/powerpoint/2010/main" val="125818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25795A9-457E-4A9E-AC2B-D7622880FB58}" type="slidenum">
              <a:rPr lang="en-GB" smtClean="0"/>
              <a:t>6</a:t>
            </a:fld>
            <a:endParaRPr lang="en-GB"/>
          </a:p>
        </p:txBody>
      </p:sp>
    </p:spTree>
    <p:extLst>
      <p:ext uri="{BB962C8B-B14F-4D97-AF65-F5344CB8AC3E}">
        <p14:creationId xmlns:p14="http://schemas.microsoft.com/office/powerpoint/2010/main" val="136453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7</a:t>
            </a:fld>
            <a:endParaRPr lang="en-GB"/>
          </a:p>
        </p:txBody>
      </p:sp>
    </p:spTree>
    <p:extLst>
      <p:ext uri="{BB962C8B-B14F-4D97-AF65-F5344CB8AC3E}">
        <p14:creationId xmlns:p14="http://schemas.microsoft.com/office/powerpoint/2010/main" val="316219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795A9-457E-4A9E-AC2B-D7622880FB58}" type="slidenum">
              <a:rPr lang="en-GB" smtClean="0"/>
              <a:t>8</a:t>
            </a:fld>
            <a:endParaRPr lang="en-GB"/>
          </a:p>
        </p:txBody>
      </p:sp>
    </p:spTree>
    <p:extLst>
      <p:ext uri="{BB962C8B-B14F-4D97-AF65-F5344CB8AC3E}">
        <p14:creationId xmlns:p14="http://schemas.microsoft.com/office/powerpoint/2010/main" val="116631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795A9-457E-4A9E-AC2B-D7622880FB58}" type="slidenum">
              <a:rPr lang="en-GB" smtClean="0"/>
              <a:t>9</a:t>
            </a:fld>
            <a:endParaRPr lang="en-GB"/>
          </a:p>
        </p:txBody>
      </p:sp>
    </p:spTree>
    <p:extLst>
      <p:ext uri="{BB962C8B-B14F-4D97-AF65-F5344CB8AC3E}">
        <p14:creationId xmlns:p14="http://schemas.microsoft.com/office/powerpoint/2010/main" val="339833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30828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1622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7539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34EBFF-75A7-488D-B6EA-88C8E20E255B}"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38777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4EBFF-75A7-488D-B6EA-88C8E20E255B}" type="datetimeFigureOut">
              <a:rPr lang="en-GB" smtClean="0"/>
              <a:t>22/07/2018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264428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34EBFF-75A7-488D-B6EA-88C8E20E255B}"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5975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34EBFF-75A7-488D-B6EA-88C8E20E255B}" type="datetimeFigureOut">
              <a:rPr lang="en-GB" smtClean="0"/>
              <a:t>22/07/2018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68246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34EBFF-75A7-488D-B6EA-88C8E20E255B}" type="datetimeFigureOut">
              <a:rPr lang="en-GB" smtClean="0"/>
              <a:t>22/07/2018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88132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4EBFF-75A7-488D-B6EA-88C8E20E255B}" type="datetimeFigureOut">
              <a:rPr lang="en-GB" smtClean="0"/>
              <a:t>22/07/2018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25837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420925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34EBFF-75A7-488D-B6EA-88C8E20E255B}" type="datetimeFigureOut">
              <a:rPr lang="en-GB" smtClean="0"/>
              <a:t>22/07/2018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66091E-C224-4EA0-A99E-50E0CDCF3BD2}" type="slidenum">
              <a:rPr lang="en-GB" smtClean="0"/>
              <a:t>‹#›</a:t>
            </a:fld>
            <a:endParaRPr lang="en-GB"/>
          </a:p>
        </p:txBody>
      </p:sp>
    </p:spTree>
    <p:extLst>
      <p:ext uri="{BB962C8B-B14F-4D97-AF65-F5344CB8AC3E}">
        <p14:creationId xmlns:p14="http://schemas.microsoft.com/office/powerpoint/2010/main" val="111336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4EBFF-75A7-488D-B6EA-88C8E20E255B}" type="datetimeFigureOut">
              <a:rPr lang="en-GB" smtClean="0"/>
              <a:t>22/07/2018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6091E-C224-4EA0-A99E-50E0CDCF3BD2}" type="slidenum">
              <a:rPr lang="en-GB" smtClean="0"/>
              <a:t>‹#›</a:t>
            </a:fld>
            <a:endParaRPr lang="en-GB"/>
          </a:p>
        </p:txBody>
      </p:sp>
      <p:sp>
        <p:nvSpPr>
          <p:cNvPr id="9" name="Rectangle 8"/>
          <p:cNvSpPr/>
          <p:nvPr userDrawn="1"/>
        </p:nvSpPr>
        <p:spPr>
          <a:xfrm>
            <a:off x="0" y="6186199"/>
            <a:ext cx="12192000" cy="681037"/>
          </a:xfrm>
          <a:prstGeom prst="rect">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lin ang="16200000" scaled="1"/>
            <a:tileRect/>
          </a:gra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64" y="6201583"/>
            <a:ext cx="1339273" cy="637713"/>
          </a:xfrm>
          <a:prstGeom prst="rect">
            <a:avLst/>
          </a:prstGeom>
        </p:spPr>
      </p:pic>
    </p:spTree>
    <p:extLst>
      <p:ext uri="{BB962C8B-B14F-4D97-AF65-F5344CB8AC3E}">
        <p14:creationId xmlns:p14="http://schemas.microsoft.com/office/powerpoint/2010/main" val="1209593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65" y="448709"/>
            <a:ext cx="11207794" cy="1968715"/>
          </a:xfrm>
        </p:spPr>
        <p:txBody>
          <a:bodyPr>
            <a:normAutofit/>
          </a:bodyPr>
          <a:lstStyle/>
          <a:p>
            <a:r>
              <a:rPr lang="en-US" sz="5400" b="1" spc="90" dirty="0">
                <a:solidFill>
                  <a:srgbClr val="005897"/>
                </a:solidFill>
                <a:cs typeface="Calibri" panose="020F0502020204030204" pitchFamily="34" charset="0"/>
              </a:rPr>
              <a:t>Building Health Systems to Deliver People-centered Health Services</a:t>
            </a:r>
            <a:endParaRPr lang="en-GB" sz="5400" b="1" spc="90" dirty="0">
              <a:solidFill>
                <a:srgbClr val="005897"/>
              </a:solidFill>
              <a:cs typeface="Calibri" panose="020F0502020204030204" pitchFamily="34" charset="0"/>
            </a:endParaRPr>
          </a:p>
        </p:txBody>
      </p:sp>
      <p:sp>
        <p:nvSpPr>
          <p:cNvPr id="4" name="Rectangle 3"/>
          <p:cNvSpPr/>
          <p:nvPr/>
        </p:nvSpPr>
        <p:spPr>
          <a:xfrm>
            <a:off x="1767008" y="3791075"/>
            <a:ext cx="6096000" cy="1569660"/>
          </a:xfrm>
          <a:prstGeom prst="rect">
            <a:avLst/>
          </a:prstGeom>
        </p:spPr>
        <p:txBody>
          <a:bodyPr>
            <a:spAutoFit/>
          </a:bodyPr>
          <a:lstStyle/>
          <a:p>
            <a:r>
              <a:rPr lang="en-US" sz="2400" b="1" dirty="0">
                <a:solidFill>
                  <a:srgbClr val="005897"/>
                </a:solidFill>
                <a:latin typeface="+mj-lt"/>
                <a:ea typeface="Calibri" panose="020F0502020204030204" pitchFamily="34" charset="0"/>
              </a:rPr>
              <a:t>Dr. David Sergeenko</a:t>
            </a:r>
          </a:p>
          <a:p>
            <a:r>
              <a:rPr lang="en-US" sz="2400" dirty="0">
                <a:solidFill>
                  <a:srgbClr val="005897"/>
                </a:solidFill>
                <a:latin typeface="+mj-lt"/>
                <a:ea typeface="Calibri" panose="020F0502020204030204" pitchFamily="34" charset="0"/>
              </a:rPr>
              <a:t>Minister of Internally Displaced Persons from Occupied Territories, </a:t>
            </a:r>
            <a:r>
              <a:rPr lang="en-US" sz="2400" dirty="0" err="1">
                <a:solidFill>
                  <a:srgbClr val="005897"/>
                </a:solidFill>
                <a:latin typeface="+mj-lt"/>
                <a:ea typeface="Calibri" panose="020F0502020204030204" pitchFamily="34" charset="0"/>
              </a:rPr>
              <a:t>Labour</a:t>
            </a:r>
            <a:r>
              <a:rPr lang="en-US" sz="2400" dirty="0">
                <a:solidFill>
                  <a:srgbClr val="005897"/>
                </a:solidFill>
                <a:latin typeface="+mj-lt"/>
                <a:ea typeface="Calibri" panose="020F0502020204030204" pitchFamily="34" charset="0"/>
              </a:rPr>
              <a:t>, Health, and Social Affairs of Georgia</a:t>
            </a:r>
            <a:endParaRPr lang="en-GB" sz="2400" dirty="0">
              <a:solidFill>
                <a:srgbClr val="005897"/>
              </a:solidFill>
              <a:latin typeface="+mj-lt"/>
            </a:endParaRPr>
          </a:p>
        </p:txBody>
      </p:sp>
      <p:pic>
        <p:nvPicPr>
          <p:cNvPr id="5" name="logo.png"/>
          <p:cNvPicPr>
            <a:picLocks noChangeAspect="1"/>
          </p:cNvPicPr>
          <p:nvPr/>
        </p:nvPicPr>
        <p:blipFill>
          <a:blip r:embed="rId3">
            <a:extLst/>
          </a:blip>
          <a:stretch>
            <a:fillRect/>
          </a:stretch>
        </p:blipFill>
        <p:spPr>
          <a:xfrm>
            <a:off x="730776" y="3842785"/>
            <a:ext cx="886601" cy="937460"/>
          </a:xfrm>
          <a:prstGeom prst="rect">
            <a:avLst/>
          </a:prstGeom>
          <a:ln w="12700">
            <a:miter lim="400000"/>
          </a:ln>
        </p:spPr>
      </p:pic>
      <p:cxnSp>
        <p:nvCxnSpPr>
          <p:cNvPr id="7" name="Straight Connector 6"/>
          <p:cNvCxnSpPr/>
          <p:nvPr/>
        </p:nvCxnSpPr>
        <p:spPr>
          <a:xfrm>
            <a:off x="1692192" y="3791075"/>
            <a:ext cx="0" cy="1009718"/>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p:cNvPicPr>
            <a:picLocks noChangeAspect="1"/>
          </p:cNvPicPr>
          <p:nvPr/>
        </p:nvPicPr>
        <p:blipFill>
          <a:blip r:embed="rId4"/>
          <a:stretch>
            <a:fillRect/>
          </a:stretch>
        </p:blipFill>
        <p:spPr>
          <a:xfrm>
            <a:off x="74844" y="6205606"/>
            <a:ext cx="1542533" cy="652394"/>
          </a:xfrm>
          <a:prstGeom prst="rect">
            <a:avLst/>
          </a:prstGeom>
        </p:spPr>
      </p:pic>
    </p:spTree>
    <p:extLst>
      <p:ext uri="{BB962C8B-B14F-4D97-AF65-F5344CB8AC3E}">
        <p14:creationId xmlns:p14="http://schemas.microsoft.com/office/powerpoint/2010/main" val="300994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1231" y="703665"/>
            <a:ext cx="7174002" cy="5365145"/>
          </a:xfrm>
        </p:spPr>
        <p:txBody>
          <a:bodyPr>
            <a:normAutofit fontScale="85000" lnSpcReduction="10000"/>
          </a:bodyPr>
          <a:lstStyle/>
          <a:p>
            <a:pPr marL="0" indent="0">
              <a:lnSpc>
                <a:spcPct val="180000"/>
              </a:lnSpc>
              <a:buNone/>
            </a:pPr>
            <a:r>
              <a:rPr lang="en-US" sz="1700" dirty="0">
                <a:solidFill>
                  <a:schemeClr val="accent5">
                    <a:lumMod val="50000"/>
                  </a:schemeClr>
                </a:solidFill>
              </a:rPr>
              <a:t>US Centers for Disease Control and Prevention (CDC)</a:t>
            </a:r>
          </a:p>
          <a:p>
            <a:pPr marL="0" indent="0">
              <a:lnSpc>
                <a:spcPct val="180000"/>
              </a:lnSpc>
              <a:buNone/>
            </a:pPr>
            <a:r>
              <a:rPr lang="en-US" sz="1700" dirty="0">
                <a:solidFill>
                  <a:schemeClr val="accent5">
                    <a:lumMod val="50000"/>
                  </a:schemeClr>
                </a:solidFill>
              </a:rPr>
              <a:t>Gilead Sciences, Inc.</a:t>
            </a:r>
          </a:p>
          <a:p>
            <a:pPr marL="0" indent="0">
              <a:lnSpc>
                <a:spcPct val="180000"/>
              </a:lnSpc>
              <a:buNone/>
            </a:pPr>
            <a:r>
              <a:rPr lang="en-US" sz="1700" dirty="0">
                <a:solidFill>
                  <a:schemeClr val="accent5">
                    <a:lumMod val="50000"/>
                  </a:schemeClr>
                </a:solidFill>
              </a:rPr>
              <a:t>WHO, WHO Euro</a:t>
            </a:r>
          </a:p>
          <a:p>
            <a:pPr marL="0" indent="0">
              <a:lnSpc>
                <a:spcPct val="180000"/>
              </a:lnSpc>
              <a:buNone/>
            </a:pPr>
            <a:r>
              <a:rPr lang="en-US" sz="1700" dirty="0">
                <a:solidFill>
                  <a:schemeClr val="accent5">
                    <a:lumMod val="50000"/>
                  </a:schemeClr>
                </a:solidFill>
              </a:rPr>
              <a:t>TAG Members</a:t>
            </a:r>
          </a:p>
          <a:p>
            <a:pPr marL="0" indent="0">
              <a:lnSpc>
                <a:spcPct val="180000"/>
              </a:lnSpc>
              <a:buNone/>
            </a:pPr>
            <a:r>
              <a:rPr lang="en-US" sz="1700" dirty="0">
                <a:solidFill>
                  <a:schemeClr val="accent5">
                    <a:lumMod val="50000"/>
                  </a:schemeClr>
                </a:solidFill>
              </a:rPr>
              <a:t>LIFER</a:t>
            </a:r>
          </a:p>
          <a:p>
            <a:pPr marL="0" indent="0">
              <a:lnSpc>
                <a:spcPct val="180000"/>
              </a:lnSpc>
              <a:buNone/>
            </a:pPr>
            <a:r>
              <a:rPr lang="en-US" sz="1700" dirty="0">
                <a:solidFill>
                  <a:schemeClr val="accent5">
                    <a:lumMod val="50000"/>
                  </a:schemeClr>
                </a:solidFill>
              </a:rPr>
              <a:t>ECHO</a:t>
            </a:r>
          </a:p>
          <a:p>
            <a:pPr marL="0" indent="0">
              <a:lnSpc>
                <a:spcPct val="180000"/>
              </a:lnSpc>
              <a:buNone/>
            </a:pPr>
            <a:r>
              <a:rPr lang="en-US" sz="1700" dirty="0">
                <a:solidFill>
                  <a:schemeClr val="accent5">
                    <a:lumMod val="50000"/>
                  </a:schemeClr>
                </a:solidFill>
              </a:rPr>
              <a:t>World Hepatitis Alliance</a:t>
            </a:r>
          </a:p>
          <a:p>
            <a:pPr marL="0" indent="0">
              <a:lnSpc>
                <a:spcPct val="180000"/>
              </a:lnSpc>
              <a:buNone/>
            </a:pPr>
            <a:r>
              <a:rPr lang="en-US" sz="1700" dirty="0" err="1">
                <a:solidFill>
                  <a:schemeClr val="accent5">
                    <a:lumMod val="50000"/>
                  </a:schemeClr>
                </a:solidFill>
              </a:rPr>
              <a:t>Nohep</a:t>
            </a:r>
            <a:r>
              <a:rPr lang="en-US" sz="1700" dirty="0">
                <a:solidFill>
                  <a:schemeClr val="accent5">
                    <a:lumMod val="50000"/>
                  </a:schemeClr>
                </a:solidFill>
              </a:rPr>
              <a:t> Movement</a:t>
            </a:r>
          </a:p>
          <a:p>
            <a:pPr marL="0" indent="0">
              <a:lnSpc>
                <a:spcPct val="180000"/>
              </a:lnSpc>
              <a:buNone/>
            </a:pPr>
            <a:r>
              <a:rPr lang="en-US" sz="1700" dirty="0">
                <a:solidFill>
                  <a:schemeClr val="accent5">
                    <a:lumMod val="50000"/>
                  </a:schemeClr>
                </a:solidFill>
              </a:rPr>
              <a:t>Ministry of </a:t>
            </a:r>
            <a:r>
              <a:rPr lang="en-US" sz="1700" dirty="0" err="1">
                <a:solidFill>
                  <a:schemeClr val="accent5">
                    <a:lumMod val="50000"/>
                  </a:schemeClr>
                </a:solidFill>
              </a:rPr>
              <a:t>Labour</a:t>
            </a:r>
            <a:r>
              <a:rPr lang="en-US" sz="1700" dirty="0">
                <a:solidFill>
                  <a:schemeClr val="accent5">
                    <a:lumMod val="50000"/>
                  </a:schemeClr>
                </a:solidFill>
              </a:rPr>
              <a:t>, Health and Social Affairs</a:t>
            </a:r>
          </a:p>
          <a:p>
            <a:pPr marL="0" indent="0">
              <a:lnSpc>
                <a:spcPct val="180000"/>
              </a:lnSpc>
              <a:buNone/>
            </a:pPr>
            <a:r>
              <a:rPr lang="en-US" sz="1700" dirty="0">
                <a:solidFill>
                  <a:schemeClr val="accent5">
                    <a:lumMod val="50000"/>
                  </a:schemeClr>
                </a:solidFill>
              </a:rPr>
              <a:t>National Center for Disease Control and Public Health</a:t>
            </a:r>
          </a:p>
          <a:p>
            <a:pPr marL="0" indent="0">
              <a:lnSpc>
                <a:spcPct val="180000"/>
              </a:lnSpc>
              <a:buNone/>
            </a:pPr>
            <a:r>
              <a:rPr lang="en-US" sz="1700" dirty="0">
                <a:solidFill>
                  <a:schemeClr val="accent5">
                    <a:lumMod val="50000"/>
                  </a:schemeClr>
                </a:solidFill>
              </a:rPr>
              <a:t>HCV Service Centers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474" y="722926"/>
            <a:ext cx="899675" cy="4889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906" y="5422867"/>
            <a:ext cx="664208" cy="4932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2749" y="1744162"/>
            <a:ext cx="1381598" cy="443611"/>
          </a:xfrm>
          <a:prstGeom prst="rect">
            <a:avLst/>
          </a:prstGeom>
        </p:spPr>
      </p:pic>
      <p:pic>
        <p:nvPicPr>
          <p:cNvPr id="1026" name="Picture 2" descr="https://upload.wikimedia.org/wikipedia/en/thumb/5/56/Gilead_Sciences_Logo.svg/1280px-Gilead_Sciences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8362" y="1349476"/>
            <a:ext cx="1102979" cy="309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iver-institute.org/images/lifer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0907" y="2801394"/>
            <a:ext cx="931964" cy="4524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eartlandtrc.org/wp-content/uploads/2016/04/EHC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4488" y="3386237"/>
            <a:ext cx="695042" cy="3759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hepatitis-delta.org/assets/WHA-logo-en-jpe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5073" y="3928829"/>
            <a:ext cx="948076" cy="2462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worldhepatitisday.org/sites/default/files/campaign_materials/nohep.logo_squar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3688" y="4341730"/>
            <a:ext cx="572326" cy="40507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Acknowledgements</a:t>
            </a:r>
          </a:p>
        </p:txBody>
      </p:sp>
      <p:pic>
        <p:nvPicPr>
          <p:cNvPr id="15" name="logo.png"/>
          <p:cNvPicPr>
            <a:picLocks noChangeAspect="1"/>
          </p:cNvPicPr>
          <p:nvPr/>
        </p:nvPicPr>
        <p:blipFill>
          <a:blip r:embed="rId11">
            <a:extLst/>
          </a:blip>
          <a:stretch>
            <a:fillRect/>
          </a:stretch>
        </p:blipFill>
        <p:spPr>
          <a:xfrm>
            <a:off x="2291876" y="4850070"/>
            <a:ext cx="504138" cy="533057"/>
          </a:xfrm>
          <a:prstGeom prst="rect">
            <a:avLst/>
          </a:prstGeom>
          <a:ln w="12700">
            <a:miter lim="400000"/>
          </a:ln>
        </p:spPr>
      </p:pic>
      <p:pic>
        <p:nvPicPr>
          <p:cNvPr id="14" name="Picture 13"/>
          <p:cNvPicPr>
            <a:picLocks noChangeAspect="1"/>
          </p:cNvPicPr>
          <p:nvPr/>
        </p:nvPicPr>
        <p:blipFill>
          <a:blip r:embed="rId12"/>
          <a:stretch>
            <a:fillRect/>
          </a:stretch>
        </p:blipFill>
        <p:spPr>
          <a:xfrm>
            <a:off x="74844" y="6205606"/>
            <a:ext cx="1542533" cy="652394"/>
          </a:xfrm>
          <a:prstGeom prst="rect">
            <a:avLst/>
          </a:prstGeom>
        </p:spPr>
      </p:pic>
    </p:spTree>
    <p:extLst>
      <p:ext uri="{BB962C8B-B14F-4D97-AF65-F5344CB8AC3E}">
        <p14:creationId xmlns:p14="http://schemas.microsoft.com/office/powerpoint/2010/main" val="11426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976" y="58803"/>
            <a:ext cx="9961264" cy="825909"/>
          </a:xfrm>
        </p:spPr>
        <p:txBody>
          <a:bodyPr>
            <a:normAutofit/>
          </a:bodyPr>
          <a:lstStyle/>
          <a:p>
            <a:r>
              <a:rPr lang="en-US" sz="3800" b="1" spc="90" dirty="0">
                <a:solidFill>
                  <a:srgbClr val="005897"/>
                </a:solidFill>
                <a:cs typeface="Calibri" panose="020F0502020204030204" pitchFamily="34" charset="0"/>
              </a:rPr>
              <a:t>Universal Health Care Program </a:t>
            </a:r>
            <a:endParaRPr lang="en-GB" sz="3800" b="1" spc="90" dirty="0">
              <a:solidFill>
                <a:srgbClr val="005897"/>
              </a:solidFill>
              <a:cs typeface="Calibri" panose="020F0502020204030204" pitchFamily="34" charset="0"/>
            </a:endParaRPr>
          </a:p>
        </p:txBody>
      </p:sp>
      <p:pic>
        <p:nvPicPr>
          <p:cNvPr id="5" name="logo.png"/>
          <p:cNvPicPr>
            <a:picLocks noChangeAspect="1"/>
          </p:cNvPicPr>
          <p:nvPr/>
        </p:nvPicPr>
        <p:blipFill>
          <a:blip r:embed="rId3">
            <a:extLst/>
          </a:blip>
          <a:stretch>
            <a:fillRect/>
          </a:stretch>
        </p:blipFill>
        <p:spPr>
          <a:xfrm>
            <a:off x="460375" y="162293"/>
            <a:ext cx="886601" cy="937460"/>
          </a:xfrm>
          <a:prstGeom prst="rect">
            <a:avLst/>
          </a:prstGeom>
          <a:ln w="12700">
            <a:miter lim="400000"/>
          </a:ln>
        </p:spPr>
      </p:pic>
      <p:sp>
        <p:nvSpPr>
          <p:cNvPr id="32" name="Content Placeholder 2"/>
          <p:cNvSpPr>
            <a:spLocks noGrp="1"/>
          </p:cNvSpPr>
          <p:nvPr>
            <p:ph idx="1"/>
          </p:nvPr>
        </p:nvSpPr>
        <p:spPr>
          <a:xfrm>
            <a:off x="69299" y="1839121"/>
            <a:ext cx="3502025" cy="3427135"/>
          </a:xfrm>
        </p:spPr>
        <p:txBody>
          <a:bodyPr>
            <a:noAutofit/>
          </a:bodyPr>
          <a:lstStyle/>
          <a:p>
            <a:pPr marL="0" indent="0" algn="ctr">
              <a:buNone/>
            </a:pPr>
            <a:r>
              <a:rPr lang="en-US" altLang="en-US" sz="1800" b="1" dirty="0">
                <a:solidFill>
                  <a:srgbClr val="FF9D15"/>
                </a:solidFill>
              </a:rPr>
              <a:t>GOAL of Georgian UHC Program:</a:t>
            </a:r>
          </a:p>
          <a:p>
            <a:pPr marL="0" indent="0" algn="ctr">
              <a:buNone/>
            </a:pPr>
            <a:r>
              <a:rPr lang="ru-RU" altLang="en-US" sz="1800" b="1" dirty="0">
                <a:solidFill>
                  <a:schemeClr val="accent1">
                    <a:lumMod val="50000"/>
                  </a:schemeClr>
                </a:solidFill>
              </a:rPr>
              <a:t>   </a:t>
            </a:r>
            <a:r>
              <a:rPr lang="en-GB" altLang="en-US" sz="1800" b="1" dirty="0">
                <a:solidFill>
                  <a:schemeClr val="accent1">
                    <a:lumMod val="50000"/>
                  </a:schemeClr>
                </a:solidFill>
              </a:rPr>
              <a:t>To improve access to quality health care for all citizens of Georgia through removing financial barriers and improving quality of services delivered</a:t>
            </a:r>
            <a:endParaRPr lang="en-US" altLang="en-US" sz="1800" b="1" dirty="0">
              <a:solidFill>
                <a:schemeClr val="accent1">
                  <a:lumMod val="50000"/>
                </a:schemeClr>
              </a:solidFill>
            </a:endParaRPr>
          </a:p>
          <a:p>
            <a:pPr marL="0" indent="0" algn="ctr">
              <a:buNone/>
            </a:pPr>
            <a:endParaRPr lang="en-US" altLang="en-US" sz="1800" b="1" dirty="0">
              <a:solidFill>
                <a:srgbClr val="C00000"/>
              </a:solidFill>
            </a:endParaRPr>
          </a:p>
          <a:p>
            <a:pPr marL="0" indent="0" algn="ctr">
              <a:buNone/>
            </a:pPr>
            <a:r>
              <a:rPr lang="en-US" altLang="en-US" sz="1800" b="1" dirty="0">
                <a:solidFill>
                  <a:srgbClr val="FF9D15"/>
                </a:solidFill>
              </a:rPr>
              <a:t>UHCP</a:t>
            </a:r>
            <a:r>
              <a:rPr lang="en-US" altLang="en-US" sz="1800" b="1" dirty="0">
                <a:solidFill>
                  <a:schemeClr val="accent1">
                    <a:lumMod val="50000"/>
                  </a:schemeClr>
                </a:solidFill>
              </a:rPr>
              <a:t> is aligned with </a:t>
            </a:r>
            <a:r>
              <a:rPr lang="en-US" altLang="en-US" sz="1800" b="1" dirty="0">
                <a:solidFill>
                  <a:schemeClr val="accent2"/>
                </a:solidFill>
              </a:rPr>
              <a:t>SDGs</a:t>
            </a:r>
            <a:r>
              <a:rPr lang="en-US" altLang="en-US" sz="1800" b="1" dirty="0">
                <a:solidFill>
                  <a:schemeClr val="accent1">
                    <a:lumMod val="50000"/>
                  </a:schemeClr>
                </a:solidFill>
              </a:rPr>
              <a:t> and </a:t>
            </a:r>
          </a:p>
          <a:p>
            <a:pPr marL="0" indent="0" algn="ctr">
              <a:buNone/>
            </a:pPr>
            <a:r>
              <a:rPr lang="en-US" altLang="en-US" sz="1800" b="1" dirty="0">
                <a:solidFill>
                  <a:schemeClr val="accent1">
                    <a:lumMod val="50000"/>
                  </a:schemeClr>
                </a:solidFill>
              </a:rPr>
              <a:t>WHO/Europe/Health 2020</a:t>
            </a:r>
          </a:p>
        </p:txBody>
      </p:sp>
      <p:sp>
        <p:nvSpPr>
          <p:cNvPr id="33" name="AutoShape 2" descr="Image result for aids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 name="Picture 33"/>
          <p:cNvPicPr>
            <a:picLocks noChangeAspect="1"/>
          </p:cNvPicPr>
          <p:nvPr/>
        </p:nvPicPr>
        <p:blipFill>
          <a:blip r:embed="rId4"/>
          <a:stretch>
            <a:fillRect/>
          </a:stretch>
        </p:blipFill>
        <p:spPr>
          <a:xfrm>
            <a:off x="69299" y="6205671"/>
            <a:ext cx="1542422" cy="652329"/>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040131692"/>
              </p:ext>
            </p:extLst>
          </p:nvPr>
        </p:nvGraphicFramePr>
        <p:xfrm>
          <a:off x="3657600" y="1106932"/>
          <a:ext cx="4110182" cy="24831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052895058"/>
              </p:ext>
            </p:extLst>
          </p:nvPr>
        </p:nvGraphicFramePr>
        <p:xfrm>
          <a:off x="7767782" y="1106932"/>
          <a:ext cx="4024123" cy="2483152"/>
        </p:xfrm>
        <a:graphic>
          <a:graphicData uri="http://schemas.openxmlformats.org/drawingml/2006/chart">
            <c:chart xmlns:c="http://schemas.openxmlformats.org/drawingml/2006/chart" xmlns:r="http://schemas.openxmlformats.org/officeDocument/2006/relationships" r:id="rId6"/>
          </a:graphicData>
        </a:graphic>
      </p:graphicFrame>
      <p:sp>
        <p:nvSpPr>
          <p:cNvPr id="15" name="Title 1"/>
          <p:cNvSpPr txBox="1">
            <a:spLocks/>
          </p:cNvSpPr>
          <p:nvPr/>
        </p:nvSpPr>
        <p:spPr>
          <a:xfrm>
            <a:off x="1357056" y="488920"/>
            <a:ext cx="9961264" cy="825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pc="90" dirty="0">
                <a:solidFill>
                  <a:schemeClr val="accent2"/>
                </a:solidFill>
                <a:cs typeface="Calibri" panose="020F0502020204030204" pitchFamily="34" charset="0"/>
              </a:rPr>
              <a:t>Initiated in 2012, Operational from 2013</a:t>
            </a:r>
          </a:p>
        </p:txBody>
      </p:sp>
      <p:graphicFrame>
        <p:nvGraphicFramePr>
          <p:cNvPr id="14" name="Chart 13"/>
          <p:cNvGraphicFramePr>
            <a:graphicFrameLocks/>
          </p:cNvGraphicFramePr>
          <p:nvPr>
            <p:extLst>
              <p:ext uri="{D42A27DB-BD31-4B8C-83A1-F6EECF244321}">
                <p14:modId xmlns:p14="http://schemas.microsoft.com/office/powerpoint/2010/main" val="877266127"/>
              </p:ext>
            </p:extLst>
          </p:nvPr>
        </p:nvGraphicFramePr>
        <p:xfrm>
          <a:off x="3647520" y="3622391"/>
          <a:ext cx="4120262" cy="2583279"/>
        </p:xfrm>
        <a:graphic>
          <a:graphicData uri="http://schemas.openxmlformats.org/drawingml/2006/chart">
            <c:chart xmlns:c="http://schemas.openxmlformats.org/drawingml/2006/chart" xmlns:r="http://schemas.openxmlformats.org/officeDocument/2006/relationships" r:id="rId7"/>
          </a:graphicData>
        </a:graphic>
      </p:graphicFrame>
      <p:pic>
        <p:nvPicPr>
          <p:cNvPr id="9" name="Picture 8"/>
          <p:cNvPicPr>
            <a:picLocks noChangeAspect="1"/>
          </p:cNvPicPr>
          <p:nvPr/>
        </p:nvPicPr>
        <p:blipFill>
          <a:blip r:embed="rId8"/>
          <a:stretch>
            <a:fillRect/>
          </a:stretch>
        </p:blipFill>
        <p:spPr>
          <a:xfrm>
            <a:off x="7803066" y="3591539"/>
            <a:ext cx="3953554" cy="2614132"/>
          </a:xfrm>
          <a:prstGeom prst="rect">
            <a:avLst/>
          </a:prstGeom>
        </p:spPr>
      </p:pic>
    </p:spTree>
    <p:extLst>
      <p:ext uri="{BB962C8B-B14F-4D97-AF65-F5344CB8AC3E}">
        <p14:creationId xmlns:p14="http://schemas.microsoft.com/office/powerpoint/2010/main" val="246737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30392" y="36426"/>
            <a:ext cx="5484552" cy="811658"/>
          </a:xfrm>
        </p:spPr>
        <p:txBody>
          <a:bodyPr/>
          <a:lstStyle/>
          <a:p>
            <a:r>
              <a:rPr lang="en-US" sz="3500" dirty="0">
                <a:solidFill>
                  <a:srgbClr val="005594"/>
                </a:solidFill>
                <a:latin typeface="+mn-lt"/>
              </a:rPr>
              <a:t>Georgia</a:t>
            </a:r>
            <a:endParaRPr lang="en-GB" sz="3500" dirty="0">
              <a:solidFill>
                <a:srgbClr val="005594"/>
              </a:solidFill>
              <a:latin typeface="+mn-lt"/>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7" y="1792208"/>
            <a:ext cx="985199" cy="985199"/>
          </a:xfrm>
          <a:prstGeom prst="rect">
            <a:avLst/>
          </a:prstGeom>
        </p:spPr>
      </p:pic>
      <p:cxnSp>
        <p:nvCxnSpPr>
          <p:cNvPr id="22" name="Straight Connector 21"/>
          <p:cNvCxnSpPr/>
          <p:nvPr/>
        </p:nvCxnSpPr>
        <p:spPr>
          <a:xfrm>
            <a:off x="1320800" y="248490"/>
            <a:ext cx="0" cy="129911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6"/>
          <p:cNvSpPr/>
          <p:nvPr/>
        </p:nvSpPr>
        <p:spPr>
          <a:xfrm>
            <a:off x="918010" y="698922"/>
            <a:ext cx="5863574" cy="1492716"/>
          </a:xfrm>
          <a:prstGeom prst="rect">
            <a:avLst/>
          </a:prstGeom>
        </p:spPr>
        <p:txBody>
          <a:bodyPr wrap="square">
            <a:spAutoFit/>
          </a:bodyPr>
          <a:lstStyle/>
          <a:p>
            <a:pPr defTabSz="952097" eaLnBrk="0" hangingPunct="0">
              <a:spcBef>
                <a:spcPct val="50000"/>
              </a:spcBef>
            </a:pPr>
            <a:r>
              <a:rPr lang="en-US" sz="1400" dirty="0">
                <a:solidFill>
                  <a:srgbClr val="005897"/>
                </a:solidFill>
                <a:latin typeface="Arial" panose="020B0604020202020204" pitchFamily="34" charset="0"/>
                <a:cs typeface="Arial" panose="020B0604020202020204" pitchFamily="34" charset="0"/>
              </a:rPr>
              <a:t>The country of Georgia has </a:t>
            </a:r>
            <a:r>
              <a:rPr lang="en-US" sz="1400" b="1" dirty="0">
                <a:solidFill>
                  <a:srgbClr val="005897"/>
                </a:solidFill>
                <a:latin typeface="Arial" panose="020B0604020202020204" pitchFamily="34" charset="0"/>
                <a:cs typeface="Arial" panose="020B0604020202020204" pitchFamily="34" charset="0"/>
              </a:rPr>
              <a:t>low level HIV epidemic</a:t>
            </a:r>
            <a:r>
              <a:rPr lang="en-US" sz="1400" dirty="0">
                <a:solidFill>
                  <a:srgbClr val="005897"/>
                </a:solidFill>
                <a:latin typeface="Arial" panose="020B0604020202020204" pitchFamily="34" charset="0"/>
                <a:cs typeface="Arial" panose="020B0604020202020204" pitchFamily="34" charset="0"/>
              </a:rPr>
              <a:t>, but </a:t>
            </a:r>
            <a:r>
              <a:rPr lang="en-US" sz="1400" b="1" dirty="0">
                <a:solidFill>
                  <a:srgbClr val="005897"/>
                </a:solidFill>
                <a:latin typeface="Arial" panose="020B0604020202020204" pitchFamily="34" charset="0"/>
                <a:cs typeface="Arial" panose="020B0604020202020204" pitchFamily="34" charset="0"/>
              </a:rPr>
              <a:t>high burden of hepatitis C virus (HCV) infection.</a:t>
            </a:r>
            <a:r>
              <a:rPr lang="en-US" sz="1400" dirty="0">
                <a:solidFill>
                  <a:srgbClr val="005897"/>
                </a:solidFill>
                <a:latin typeface="Arial" panose="020B0604020202020204" pitchFamily="34" charset="0"/>
                <a:cs typeface="Arial" panose="020B0604020202020204" pitchFamily="34" charset="0"/>
              </a:rPr>
              <a:t> The nationwide seroprevalence survey conducted in 2015, indicated </a:t>
            </a:r>
            <a:r>
              <a:rPr lang="en-US" sz="1400" b="1" dirty="0">
                <a:solidFill>
                  <a:srgbClr val="005897"/>
                </a:solidFill>
                <a:latin typeface="Arial" panose="020B0604020202020204" pitchFamily="34" charset="0"/>
                <a:cs typeface="Arial" panose="020B0604020202020204" pitchFamily="34" charset="0"/>
              </a:rPr>
              <a:t>5.4% of adults (approximately 150,000 persons) with active HCV infection (RNA positive). </a:t>
            </a:r>
          </a:p>
          <a:p>
            <a:pPr defTabSz="952097" eaLnBrk="0" hangingPunct="0">
              <a:spcBef>
                <a:spcPct val="50000"/>
              </a:spcBef>
            </a:pPr>
            <a:r>
              <a:rPr lang="en-US" sz="1400" b="1" dirty="0">
                <a:solidFill>
                  <a:srgbClr val="005897"/>
                </a:solidFill>
                <a:latin typeface="Arial" panose="020B0604020202020204" pitchFamily="34" charset="0"/>
                <a:cs typeface="Arial" panose="020B0604020202020204" pitchFamily="34" charset="0"/>
              </a:rPr>
              <a:t>HIV national prevalence is 0.4%, estimated number of PLHIV is 10,500 </a:t>
            </a:r>
            <a:r>
              <a:rPr lang="en-US" sz="1400" dirty="0">
                <a:solidFill>
                  <a:srgbClr val="005897"/>
                </a:solidFill>
                <a:latin typeface="Arial" panose="020B0604020202020204" pitchFamily="34" charset="0"/>
                <a:cs typeface="Arial" panose="020B0604020202020204" pitchFamily="34" charset="0"/>
              </a:rPr>
              <a:t>(2017)</a:t>
            </a:r>
            <a:endParaRPr lang="en-AU" sz="1400" dirty="0">
              <a:solidFill>
                <a:srgbClr val="005897"/>
              </a:solidFill>
              <a:latin typeface="Arial" panose="020B0604020202020204" pitchFamily="34" charset="0"/>
              <a:cs typeface="Arial" panose="020B0604020202020204" pitchFamily="34" charset="0"/>
            </a:endParaRPr>
          </a:p>
        </p:txBody>
      </p:sp>
      <p:cxnSp>
        <p:nvCxnSpPr>
          <p:cNvPr id="8" name="Straight Connector 7"/>
          <p:cNvCxnSpPr/>
          <p:nvPr/>
        </p:nvCxnSpPr>
        <p:spPr>
          <a:xfrm>
            <a:off x="6934020" y="603037"/>
            <a:ext cx="3412" cy="965112"/>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 name="Picture 1"/>
          <p:cNvPicPr>
            <a:picLocks noChangeAspect="1"/>
          </p:cNvPicPr>
          <p:nvPr/>
        </p:nvPicPr>
        <p:blipFill>
          <a:blip r:embed="rId4"/>
          <a:stretch>
            <a:fillRect/>
          </a:stretch>
        </p:blipFill>
        <p:spPr>
          <a:xfrm>
            <a:off x="74844" y="248490"/>
            <a:ext cx="919409" cy="10820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50164493"/>
              </p:ext>
            </p:extLst>
          </p:nvPr>
        </p:nvGraphicFramePr>
        <p:xfrm>
          <a:off x="6890306" y="249056"/>
          <a:ext cx="4559190" cy="1592580"/>
        </p:xfrm>
        <a:graphic>
          <a:graphicData uri="http://schemas.openxmlformats.org/drawingml/2006/table">
            <a:tbl>
              <a:tblPr/>
              <a:tblGrid>
                <a:gridCol w="1292723">
                  <a:extLst>
                    <a:ext uri="{9D8B030D-6E8A-4147-A177-3AD203B41FA5}">
                      <a16:colId xmlns:a16="http://schemas.microsoft.com/office/drawing/2014/main" val="20000"/>
                    </a:ext>
                  </a:extLst>
                </a:gridCol>
                <a:gridCol w="672557">
                  <a:extLst>
                    <a:ext uri="{9D8B030D-6E8A-4147-A177-3AD203B41FA5}">
                      <a16:colId xmlns:a16="http://schemas.microsoft.com/office/drawing/2014/main" val="20001"/>
                    </a:ext>
                  </a:extLst>
                </a:gridCol>
                <a:gridCol w="690465">
                  <a:extLst>
                    <a:ext uri="{9D8B030D-6E8A-4147-A177-3AD203B41FA5}">
                      <a16:colId xmlns:a16="http://schemas.microsoft.com/office/drawing/2014/main" val="20002"/>
                    </a:ext>
                  </a:extLst>
                </a:gridCol>
                <a:gridCol w="1903445">
                  <a:extLst>
                    <a:ext uri="{9D8B030D-6E8A-4147-A177-3AD203B41FA5}">
                      <a16:colId xmlns:a16="http://schemas.microsoft.com/office/drawing/2014/main" val="20003"/>
                    </a:ext>
                  </a:extLst>
                </a:gridCol>
              </a:tblGrid>
              <a:tr h="424872">
                <a:tc>
                  <a:txBody>
                    <a:bodyPr/>
                    <a:lstStyle/>
                    <a:p>
                      <a:pPr algn="ctr" fontAlgn="base">
                        <a:lnSpc>
                          <a:spcPct val="115000"/>
                        </a:lnSpc>
                        <a:spcAft>
                          <a:spcPts val="0"/>
                        </a:spcAft>
                      </a:pPr>
                      <a:r>
                        <a:rPr lang="en-US" sz="1400" b="1" kern="1200" dirty="0">
                          <a:solidFill>
                            <a:srgbClr val="FFFFFF"/>
                          </a:solidFill>
                          <a:effectLst/>
                          <a:latin typeface="Calibri" panose="020F0502020204030204" pitchFamily="34" charset="0"/>
                          <a:ea typeface="MS PGothic" panose="020B0600070205080204" pitchFamily="34" charset="-128"/>
                          <a:cs typeface="Calibri" panose="020F0502020204030204" pitchFamily="34" charset="0"/>
                        </a:rPr>
                        <a:t>Characteristic</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897"/>
                    </a:solidFill>
                  </a:tcPr>
                </a:tc>
                <a:tc>
                  <a:txBody>
                    <a:bodyPr/>
                    <a:lstStyle/>
                    <a:p>
                      <a:pPr algn="ctr" fontAlgn="base">
                        <a:lnSpc>
                          <a:spcPct val="115000"/>
                        </a:lnSpc>
                        <a:spcAft>
                          <a:spcPts val="0"/>
                        </a:spcAft>
                      </a:pPr>
                      <a:r>
                        <a:rPr lang="en-US" sz="1400" b="1" kern="1200" dirty="0">
                          <a:solidFill>
                            <a:srgbClr val="FFFFFF"/>
                          </a:solidFill>
                          <a:effectLst/>
                          <a:latin typeface="Calibri" panose="020F0502020204030204" pitchFamily="34" charset="0"/>
                          <a:ea typeface="MS PGothic" panose="020B0600070205080204" pitchFamily="34" charset="-128"/>
                          <a:cs typeface="Calibri" panose="020F0502020204030204" pitchFamily="34" charset="0"/>
                        </a:rPr>
                        <a:t>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897"/>
                    </a:solidFill>
                  </a:tcPr>
                </a:tc>
                <a:tc>
                  <a:txBody>
                    <a:bodyPr/>
                    <a:lstStyle/>
                    <a:p>
                      <a:pPr algn="ctr" fontAlgn="base">
                        <a:lnSpc>
                          <a:spcPct val="115000"/>
                        </a:lnSpc>
                        <a:spcAft>
                          <a:spcPts val="0"/>
                        </a:spcAft>
                      </a:pPr>
                      <a:r>
                        <a:rPr lang="en-US" sz="1400" b="1" kern="1200" dirty="0">
                          <a:solidFill>
                            <a:srgbClr val="FFFFFF"/>
                          </a:solidFill>
                          <a:effectLst/>
                          <a:latin typeface="Calibri" panose="020F0502020204030204" pitchFamily="34" charset="0"/>
                          <a:ea typeface="MS PGothic" panose="020B0600070205080204" pitchFamily="34" charset="-128"/>
                          <a:cs typeface="Calibri" panose="020F0502020204030204" pitchFamily="34"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897"/>
                    </a:solidFill>
                  </a:tcPr>
                </a:tc>
                <a:tc>
                  <a:txBody>
                    <a:bodyPr/>
                    <a:lstStyle/>
                    <a:p>
                      <a:pPr algn="ctr" fontAlgn="base">
                        <a:lnSpc>
                          <a:spcPct val="115000"/>
                        </a:lnSpc>
                        <a:spcAft>
                          <a:spcPts val="0"/>
                        </a:spcAft>
                      </a:pPr>
                      <a:r>
                        <a:rPr lang="en-US" sz="1400" b="1" kern="1200" dirty="0">
                          <a:solidFill>
                            <a:srgbClr val="FFFFFF"/>
                          </a:solidFill>
                          <a:effectLst/>
                          <a:latin typeface="Calibri" panose="020F0502020204030204" pitchFamily="34" charset="0"/>
                          <a:ea typeface="MS PGothic" panose="020B0600070205080204" pitchFamily="34" charset="-128"/>
                          <a:cs typeface="Calibri" panose="020F0502020204030204" pitchFamily="34" charset="0"/>
                        </a:rPr>
                        <a:t>Estimated # nationwide ≥18 years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897"/>
                    </a:solidFill>
                  </a:tcPr>
                </a:tc>
                <a:extLst>
                  <a:ext uri="{0D108BD9-81ED-4DB2-BD59-A6C34878D82A}">
                    <a16:rowId xmlns:a16="http://schemas.microsoft.com/office/drawing/2014/main" val="10000"/>
                  </a:ext>
                </a:extLst>
              </a:tr>
              <a:tr h="151130">
                <a:tc>
                  <a:txBody>
                    <a:bodyPr/>
                    <a:lstStyle/>
                    <a:p>
                      <a:pP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HIV +</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5090</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48%</a:t>
                      </a:r>
                      <a:endParaRPr lang="en-GB" sz="14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10,500</a:t>
                      </a:r>
                      <a:endParaRPr lang="en-GB" sz="14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272415">
                <a:tc>
                  <a:txBody>
                    <a:bodyPr/>
                    <a:lstStyle/>
                    <a:p>
                      <a:pP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Anti-HCV+</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433</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7.7%</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215,000</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258445">
                <a:tc>
                  <a:txBody>
                    <a:bodyPr/>
                    <a:lstStyle/>
                    <a:p>
                      <a:pPr fontAlgn="base">
                        <a:lnSpc>
                          <a:spcPct val="115000"/>
                        </a:lnSpc>
                        <a:spcAft>
                          <a:spcPts val="0"/>
                        </a:spcAft>
                      </a:pPr>
                      <a:r>
                        <a:rPr lang="en-US" sz="1400" b="1" kern="120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HCV RNA+</a:t>
                      </a:r>
                      <a:endParaRPr lang="en-GB" sz="14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lnSpc>
                          <a:spcPct val="115000"/>
                        </a:lnSpc>
                        <a:spcAft>
                          <a:spcPts val="0"/>
                        </a:spcAft>
                      </a:pPr>
                      <a:r>
                        <a:rPr lang="en-US" sz="1400" b="1" kern="120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311</a:t>
                      </a:r>
                      <a:endParaRPr lang="en-GB" sz="14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lnSpc>
                          <a:spcPct val="115000"/>
                        </a:lnSpc>
                        <a:spcAft>
                          <a:spcPts val="0"/>
                        </a:spcAft>
                      </a:pPr>
                      <a:r>
                        <a:rPr lang="en-US" sz="1400" b="1" kern="120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5.4%</a:t>
                      </a:r>
                      <a:endParaRPr lang="en-GB" sz="140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base">
                        <a:lnSpc>
                          <a:spcPct val="115000"/>
                        </a:lnSpc>
                        <a:spcAft>
                          <a:spcPts val="0"/>
                        </a:spcAft>
                      </a:pPr>
                      <a:r>
                        <a:rPr lang="en-US" sz="1400" b="1" kern="1200" dirty="0">
                          <a:solidFill>
                            <a:schemeClr val="accent1">
                              <a:lumMod val="50000"/>
                            </a:schemeClr>
                          </a:solidFill>
                          <a:effectLst/>
                          <a:latin typeface="Calibri" panose="020F0502020204030204" pitchFamily="34" charset="0"/>
                          <a:ea typeface="MS PGothic" panose="020B0600070205080204" pitchFamily="34" charset="-128"/>
                          <a:cs typeface="Calibri" panose="020F0502020204030204" pitchFamily="34" charset="0"/>
                        </a:rPr>
                        <a:t>150,000</a:t>
                      </a:r>
                      <a:endParaRPr lang="en-GB" sz="1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23" name="TextBox 22"/>
          <p:cNvSpPr txBox="1"/>
          <p:nvPr/>
        </p:nvSpPr>
        <p:spPr>
          <a:xfrm>
            <a:off x="7876978" y="2009230"/>
            <a:ext cx="3608172" cy="1169551"/>
          </a:xfrm>
          <a:prstGeom prst="rect">
            <a:avLst/>
          </a:prstGeom>
          <a:noFill/>
        </p:spPr>
        <p:txBody>
          <a:bodyPr wrap="square" rtlCol="0">
            <a:spAutoFit/>
          </a:bodyPr>
          <a:lstStyle/>
          <a:p>
            <a:pPr marL="171450" lvl="0" indent="-171450">
              <a:buFont typeface="Wingdings" panose="05000000000000000000" pitchFamily="2" charset="2"/>
              <a:buChar char="Ø"/>
            </a:pPr>
            <a:r>
              <a:rPr lang="en-GB" sz="1400" dirty="0">
                <a:solidFill>
                  <a:schemeClr val="accent1">
                    <a:lumMod val="50000"/>
                  </a:schemeClr>
                </a:solidFill>
              </a:rPr>
              <a:t>The universal access to HIV and TB diagnostic and treatment services is guaranteed for all people living with the diseases since 2004 and 2005 with support of the Global Fund. </a:t>
            </a:r>
          </a:p>
        </p:txBody>
      </p:sp>
      <p:sp>
        <p:nvSpPr>
          <p:cNvPr id="25" name="TextBox 24"/>
          <p:cNvSpPr txBox="1"/>
          <p:nvPr/>
        </p:nvSpPr>
        <p:spPr>
          <a:xfrm>
            <a:off x="7876978" y="4358772"/>
            <a:ext cx="3608172" cy="1384995"/>
          </a:xfrm>
          <a:prstGeom prst="rect">
            <a:avLst/>
          </a:prstGeom>
          <a:noFill/>
        </p:spPr>
        <p:txBody>
          <a:bodyPr wrap="square" rtlCol="0">
            <a:spAutoFit/>
          </a:bodyPr>
          <a:lstStyle/>
          <a:p>
            <a:pPr marL="171450" indent="-171450">
              <a:buFont typeface="Wingdings" panose="05000000000000000000" pitchFamily="2" charset="2"/>
              <a:buChar char="Ø"/>
            </a:pPr>
            <a:r>
              <a:rPr lang="en-GB" sz="1400" dirty="0">
                <a:solidFill>
                  <a:schemeClr val="accent1">
                    <a:lumMod val="50000"/>
                  </a:schemeClr>
                </a:solidFill>
              </a:rPr>
              <a:t>Georgia was the first country in EECA region that started </a:t>
            </a:r>
            <a:r>
              <a:rPr lang="en-GB" sz="1400" dirty="0" err="1">
                <a:solidFill>
                  <a:schemeClr val="accent1">
                    <a:lumMod val="50000"/>
                  </a:schemeClr>
                </a:solidFill>
              </a:rPr>
              <a:t>pegilated</a:t>
            </a:r>
            <a:r>
              <a:rPr lang="en-GB" sz="1400" dirty="0">
                <a:solidFill>
                  <a:schemeClr val="accent1">
                    <a:lumMod val="50000"/>
                  </a:schemeClr>
                </a:solidFill>
              </a:rPr>
              <a:t> interferon HCV treatment among HIV/HCV co-infected patients with support of the Global Fund in 2011. </a:t>
            </a:r>
          </a:p>
          <a:p>
            <a:pPr marL="171450" lvl="0" indent="-171450">
              <a:buFont typeface="Wingdings" panose="05000000000000000000" pitchFamily="2" charset="2"/>
              <a:buChar char="Ø"/>
            </a:pPr>
            <a:endParaRPr lang="en-GB" sz="1400" dirty="0">
              <a:solidFill>
                <a:schemeClr val="accent1">
                  <a:lumMod val="50000"/>
                </a:schemeClr>
              </a:solidFill>
            </a:endParaRPr>
          </a:p>
        </p:txBody>
      </p:sp>
      <p:sp>
        <p:nvSpPr>
          <p:cNvPr id="26" name="TextBox 25"/>
          <p:cNvSpPr txBox="1"/>
          <p:nvPr/>
        </p:nvSpPr>
        <p:spPr>
          <a:xfrm>
            <a:off x="7841324" y="3233985"/>
            <a:ext cx="3608172" cy="1014380"/>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Ø"/>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Global Fund’s HIV program was instrumental for building effective virology diagnostic and service delivery systems and relevant HRs in Georgia</a:t>
            </a:r>
          </a:p>
        </p:txBody>
      </p:sp>
      <p:sp>
        <p:nvSpPr>
          <p:cNvPr id="27" name="TextBox 26"/>
          <p:cNvSpPr txBox="1"/>
          <p:nvPr/>
        </p:nvSpPr>
        <p:spPr>
          <a:xfrm>
            <a:off x="1184432" y="2272570"/>
            <a:ext cx="3802082" cy="783869"/>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Ø"/>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Small size of the country                          (69,700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sq. m) with population of 3.7 million people</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p:cNvSpPr txBox="1"/>
          <p:nvPr/>
        </p:nvSpPr>
        <p:spPr>
          <a:xfrm>
            <a:off x="1209273" y="3770615"/>
            <a:ext cx="3608172" cy="1244893"/>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Ø"/>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Existence of effective systems for implementation of large-scale national and international health programs and partnerships, including multi-sectoral </a:t>
            </a:r>
            <a:r>
              <a:rPr lang="en-GB" sz="1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mechanisms. </a:t>
            </a:r>
            <a:endPar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p:cNvSpPr txBox="1"/>
          <p:nvPr/>
        </p:nvSpPr>
        <p:spPr>
          <a:xfrm>
            <a:off x="1228922" y="3057495"/>
            <a:ext cx="3608172" cy="553357"/>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Ø"/>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Strong Government Commitment towards elimination of HCV and HIV</a:t>
            </a:r>
          </a:p>
        </p:txBody>
      </p:sp>
      <p:sp>
        <p:nvSpPr>
          <p:cNvPr id="30" name="TextBox 29"/>
          <p:cNvSpPr txBox="1"/>
          <p:nvPr/>
        </p:nvSpPr>
        <p:spPr>
          <a:xfrm>
            <a:off x="4398115" y="4802970"/>
            <a:ext cx="3608172" cy="1014380"/>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Ø"/>
            </a:pPr>
            <a:r>
              <a:rPr lang="en-GB"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Adherence to principles of evidence based medicine and established logistics and control mechanisms within HIV and TB programs</a:t>
            </a:r>
          </a:p>
        </p:txBody>
      </p:sp>
      <p:sp>
        <p:nvSpPr>
          <p:cNvPr id="31" name="Rectangle 30"/>
          <p:cNvSpPr/>
          <p:nvPr/>
        </p:nvSpPr>
        <p:spPr>
          <a:xfrm>
            <a:off x="5208776" y="2967235"/>
            <a:ext cx="2349008" cy="1057710"/>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50000"/>
                  </a:schemeClr>
                </a:solidFill>
              </a:rPr>
              <a:t>TGF Programs created solid foundation for effective HIV/HCV/TB Programs</a:t>
            </a:r>
          </a:p>
        </p:txBody>
      </p:sp>
      <p:cxnSp>
        <p:nvCxnSpPr>
          <p:cNvPr id="10" name="Straight Arrow Connector 9"/>
          <p:cNvCxnSpPr/>
          <p:nvPr/>
        </p:nvCxnSpPr>
        <p:spPr>
          <a:xfrm flipH="1" flipV="1">
            <a:off x="5060469" y="2521440"/>
            <a:ext cx="710043" cy="247547"/>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629503" y="3428224"/>
            <a:ext cx="468142" cy="5605"/>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019118" y="4122351"/>
            <a:ext cx="626380" cy="328884"/>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989631" y="2565844"/>
            <a:ext cx="679300" cy="227539"/>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257141" y="4106745"/>
            <a:ext cx="554666" cy="322922"/>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427925" y="4148540"/>
            <a:ext cx="1163" cy="545561"/>
          </a:xfrm>
          <a:prstGeom prst="straightConnector1">
            <a:avLst/>
          </a:prstGeom>
          <a:ln>
            <a:solidFill>
              <a:srgbClr val="FF9D15"/>
            </a:solidFill>
            <a:tailEnd type="triangle"/>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5"/>
          <a:stretch>
            <a:fillRect/>
          </a:stretch>
        </p:blipFill>
        <p:spPr>
          <a:xfrm>
            <a:off x="74844" y="6205606"/>
            <a:ext cx="1542533" cy="652394"/>
          </a:xfrm>
          <a:prstGeom prst="rect">
            <a:avLst/>
          </a:prstGeom>
        </p:spPr>
      </p:pic>
    </p:spTree>
    <p:extLst>
      <p:ext uri="{BB962C8B-B14F-4D97-AF65-F5344CB8AC3E}">
        <p14:creationId xmlns:p14="http://schemas.microsoft.com/office/powerpoint/2010/main" val="158187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724500" y="3901646"/>
            <a:ext cx="8629646" cy="438326"/>
          </a:xfrm>
        </p:spPr>
        <p:txBody>
          <a:bodyPr>
            <a:normAutofit/>
          </a:bodyPr>
          <a:lstStyle/>
          <a:p>
            <a:pPr marL="0" indent="0" algn="ctr">
              <a:buNone/>
            </a:pPr>
            <a:r>
              <a:rPr lang="en-US" altLang="en-US" sz="1800" b="1" dirty="0">
                <a:solidFill>
                  <a:srgbClr val="FF9D15"/>
                </a:solidFill>
              </a:rPr>
              <a:t>Elimination of hepatitis C infection in Georgia by 2020</a:t>
            </a:r>
          </a:p>
        </p:txBody>
      </p:sp>
      <p:sp>
        <p:nvSpPr>
          <p:cNvPr id="10" name="Title 1"/>
          <p:cNvSpPr>
            <a:spLocks noGrp="1"/>
          </p:cNvSpPr>
          <p:nvPr>
            <p:ph type="title"/>
          </p:nvPr>
        </p:nvSpPr>
        <p:spPr>
          <a:xfrm>
            <a:off x="2853312" y="4389258"/>
            <a:ext cx="8372022" cy="351890"/>
          </a:xfrm>
          <a:noFill/>
          <a:ln>
            <a:noFill/>
            <a:miter lim="800000"/>
            <a:headEnd/>
            <a:tailEnd/>
          </a:ln>
        </p:spPr>
        <p:txBody>
          <a:bodyPr>
            <a:normAutofit/>
          </a:bodyPr>
          <a:lstStyle/>
          <a:p>
            <a:pPr algn="ctr"/>
            <a:r>
              <a:rPr lang="en-US" altLang="en-US" sz="1800" b="1" dirty="0">
                <a:solidFill>
                  <a:schemeClr val="accent1">
                    <a:lumMod val="50000"/>
                  </a:schemeClr>
                </a:solidFill>
                <a:latin typeface="+mn-lt"/>
              </a:rPr>
              <a:t>Targets</a:t>
            </a:r>
          </a:p>
        </p:txBody>
      </p:sp>
      <p:sp>
        <p:nvSpPr>
          <p:cNvPr id="11" name="Content Placeholder 2"/>
          <p:cNvSpPr txBox="1">
            <a:spLocks/>
          </p:cNvSpPr>
          <p:nvPr/>
        </p:nvSpPr>
        <p:spPr>
          <a:xfrm>
            <a:off x="-723381" y="5096662"/>
            <a:ext cx="6552016" cy="939404"/>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1800" b="1" dirty="0">
                <a:solidFill>
                  <a:srgbClr val="FF9D15"/>
                </a:solidFill>
              </a:rPr>
              <a:t>90-95-95</a:t>
            </a:r>
          </a:p>
        </p:txBody>
      </p:sp>
      <p:sp>
        <p:nvSpPr>
          <p:cNvPr id="12" name="Content Placeholder 2"/>
          <p:cNvSpPr txBox="1">
            <a:spLocks/>
          </p:cNvSpPr>
          <p:nvPr/>
        </p:nvSpPr>
        <p:spPr bwMode="auto">
          <a:xfrm>
            <a:off x="3717624" y="4729011"/>
            <a:ext cx="6643398" cy="1292662"/>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FF9D15"/>
                </a:solidFill>
              </a:rPr>
              <a:t>90% </a:t>
            </a:r>
            <a:r>
              <a:rPr lang="en-US" sz="1600" b="1" dirty="0">
                <a:solidFill>
                  <a:schemeClr val="accent1">
                    <a:lumMod val="50000"/>
                  </a:schemeClr>
                </a:solidFill>
              </a:rPr>
              <a:t>of people living with HCV are diagnosed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FF9D15"/>
                </a:solidFill>
              </a:rPr>
              <a:t>95% </a:t>
            </a:r>
            <a:r>
              <a:rPr lang="en-US" sz="1600" b="1" dirty="0">
                <a:solidFill>
                  <a:schemeClr val="accent1">
                    <a:lumMod val="50000"/>
                  </a:schemeClr>
                </a:solidFill>
              </a:rPr>
              <a:t>of those diagnosed are treated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FF9D15"/>
                </a:solidFill>
              </a:rPr>
              <a:t>95% </a:t>
            </a:r>
            <a:r>
              <a:rPr lang="en-US" sz="1600" b="1" dirty="0">
                <a:solidFill>
                  <a:schemeClr val="accent1">
                    <a:lumMod val="50000"/>
                  </a:schemeClr>
                </a:solidFill>
              </a:rPr>
              <a:t>of those treated are cured</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1924957" y="3565767"/>
            <a:ext cx="1856709" cy="2400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rot="21188814">
            <a:off x="1131215" y="5278200"/>
            <a:ext cx="305420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5">
                    <a:lumMod val="75000"/>
                  </a:schemeClr>
                </a:solidFill>
              </a:rPr>
              <a:t>Approved on August 18, 2016</a:t>
            </a:r>
            <a:endParaRPr lang="ka-GE" b="1" dirty="0">
              <a:solidFill>
                <a:schemeClr val="accent5">
                  <a:lumMod val="75000"/>
                </a:schemeClr>
              </a:solidFill>
            </a:endParaRPr>
          </a:p>
        </p:txBody>
      </p:sp>
      <p:sp>
        <p:nvSpPr>
          <p:cNvPr id="14" name="Content Placeholder 2"/>
          <p:cNvSpPr txBox="1">
            <a:spLocks/>
          </p:cNvSpPr>
          <p:nvPr/>
        </p:nvSpPr>
        <p:spPr bwMode="auto">
          <a:xfrm>
            <a:off x="3557534" y="292577"/>
            <a:ext cx="7411189" cy="3323987"/>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900"/>
              </a:spcBef>
              <a:spcAft>
                <a:spcPts val="900"/>
              </a:spcAft>
              <a:buNone/>
              <a:defRPr/>
            </a:pPr>
            <a:r>
              <a:rPr lang="en-US" sz="1800" b="1" dirty="0">
                <a:solidFill>
                  <a:schemeClr val="accent1">
                    <a:lumMod val="50000"/>
                  </a:schemeClr>
                </a:solidFill>
              </a:rPr>
              <a:t>First </a:t>
            </a:r>
            <a:r>
              <a:rPr lang="en-US" sz="1800" b="1" dirty="0">
                <a:solidFill>
                  <a:srgbClr val="C00000"/>
                </a:solidFill>
              </a:rPr>
              <a:t>National HIV Strategic Plan (NSP) </a:t>
            </a:r>
            <a:r>
              <a:rPr lang="en-US" sz="1800" b="1" dirty="0">
                <a:solidFill>
                  <a:schemeClr val="accent1">
                    <a:lumMod val="50000"/>
                  </a:schemeClr>
                </a:solidFill>
              </a:rPr>
              <a:t>was developed in 2001 in Georgia</a:t>
            </a:r>
          </a:p>
          <a:p>
            <a:pPr algn="ctr">
              <a:spcBef>
                <a:spcPts val="900"/>
              </a:spcBef>
              <a:spcAft>
                <a:spcPts val="900"/>
              </a:spcAft>
              <a:buNone/>
              <a:defRPr/>
            </a:pPr>
            <a:r>
              <a:rPr lang="en-US" sz="1600" b="1" dirty="0">
                <a:solidFill>
                  <a:schemeClr val="accent1">
                    <a:lumMod val="50000"/>
                  </a:schemeClr>
                </a:solidFill>
              </a:rPr>
              <a:t>The NSP  is updated regularly with 3 year cycles </a:t>
            </a:r>
          </a:p>
          <a:p>
            <a:pPr algn="ctr">
              <a:spcBef>
                <a:spcPts val="900"/>
              </a:spcBef>
              <a:spcAft>
                <a:spcPts val="900"/>
              </a:spcAft>
              <a:buNone/>
              <a:defRPr/>
            </a:pPr>
            <a:r>
              <a:rPr lang="en-US" sz="1800" b="1" dirty="0">
                <a:solidFill>
                  <a:schemeClr val="accent1">
                    <a:lumMod val="50000"/>
                  </a:schemeClr>
                </a:solidFill>
              </a:rPr>
              <a:t>New NSP is drafted for 2019-2022</a:t>
            </a:r>
          </a:p>
          <a:p>
            <a:pPr algn="ctr">
              <a:spcBef>
                <a:spcPts val="900"/>
              </a:spcBef>
              <a:spcAft>
                <a:spcPts val="900"/>
              </a:spcAft>
              <a:buNone/>
              <a:defRPr/>
            </a:pPr>
            <a:r>
              <a:rPr lang="en-US" sz="1800" b="1" dirty="0">
                <a:solidFill>
                  <a:schemeClr val="accent1">
                    <a:lumMod val="50000"/>
                  </a:schemeClr>
                </a:solidFill>
              </a:rPr>
              <a:t>Reaching UNAIDS HIV FAST TRACK Targets By 2020</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C00000"/>
                </a:solidFill>
              </a:rPr>
              <a:t>90%</a:t>
            </a:r>
            <a:r>
              <a:rPr lang="en-US" sz="1600" b="1" dirty="0">
                <a:solidFill>
                  <a:srgbClr val="FF9D15"/>
                </a:solidFill>
              </a:rPr>
              <a:t> </a:t>
            </a:r>
            <a:r>
              <a:rPr lang="en-US" sz="1600" b="1" dirty="0">
                <a:solidFill>
                  <a:schemeClr val="accent1">
                    <a:lumMod val="50000"/>
                  </a:schemeClr>
                </a:solidFill>
              </a:rPr>
              <a:t>of people living with HIV are diagnosed</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C00000"/>
                </a:solidFill>
              </a:rPr>
              <a:t>90%</a:t>
            </a:r>
            <a:r>
              <a:rPr lang="en-US" sz="1600" b="1" dirty="0">
                <a:solidFill>
                  <a:srgbClr val="FF9D15"/>
                </a:solidFill>
              </a:rPr>
              <a:t> </a:t>
            </a:r>
            <a:r>
              <a:rPr lang="en-US" sz="1600" b="1" dirty="0">
                <a:solidFill>
                  <a:schemeClr val="accent1">
                    <a:lumMod val="50000"/>
                  </a:schemeClr>
                </a:solidFill>
              </a:rPr>
              <a:t>of those diagnosed are enrolled in treatment</a:t>
            </a:r>
          </a:p>
          <a:p>
            <a:pPr marL="556022" algn="ctr">
              <a:spcBef>
                <a:spcPts val="900"/>
              </a:spcBef>
              <a:spcAft>
                <a:spcPts val="900"/>
              </a:spcAft>
              <a:buClr>
                <a:schemeClr val="accent5">
                  <a:lumMod val="25000"/>
                </a:schemeClr>
              </a:buClr>
              <a:buSzPct val="135000"/>
              <a:buFont typeface="Wingdings" panose="05000000000000000000" pitchFamily="2" charset="2"/>
              <a:buChar char="ü"/>
              <a:defRPr/>
            </a:pPr>
            <a:r>
              <a:rPr lang="en-US" sz="1600" b="1" dirty="0">
                <a:solidFill>
                  <a:srgbClr val="C00000"/>
                </a:solidFill>
              </a:rPr>
              <a:t>90%</a:t>
            </a:r>
            <a:r>
              <a:rPr lang="en-US" sz="1600" b="1" dirty="0">
                <a:solidFill>
                  <a:srgbClr val="FF9D15"/>
                </a:solidFill>
              </a:rPr>
              <a:t> </a:t>
            </a:r>
            <a:r>
              <a:rPr lang="en-US" sz="1600" b="1" dirty="0">
                <a:solidFill>
                  <a:schemeClr val="accent1">
                    <a:lumMod val="50000"/>
                  </a:schemeClr>
                </a:solidFill>
              </a:rPr>
              <a:t>of those who are on treatment have virus suppressed</a:t>
            </a:r>
          </a:p>
        </p:txBody>
      </p:sp>
      <p:pic>
        <p:nvPicPr>
          <p:cNvPr id="3" name="Picture 2"/>
          <p:cNvPicPr>
            <a:picLocks noChangeAspect="1"/>
          </p:cNvPicPr>
          <p:nvPr/>
        </p:nvPicPr>
        <p:blipFill>
          <a:blip r:embed="rId4"/>
          <a:stretch>
            <a:fillRect/>
          </a:stretch>
        </p:blipFill>
        <p:spPr>
          <a:xfrm rot="20935506">
            <a:off x="1115694" y="180272"/>
            <a:ext cx="2145558" cy="2770721"/>
          </a:xfrm>
          <a:prstGeom prst="rect">
            <a:avLst/>
          </a:prstGeom>
        </p:spPr>
      </p:pic>
      <p:sp>
        <p:nvSpPr>
          <p:cNvPr id="16" name="TextBox 15"/>
          <p:cNvSpPr txBox="1"/>
          <p:nvPr/>
        </p:nvSpPr>
        <p:spPr>
          <a:xfrm rot="20867202">
            <a:off x="554112" y="2056955"/>
            <a:ext cx="3054207"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chemeClr val="accent5">
                    <a:lumMod val="75000"/>
                  </a:schemeClr>
                </a:solidFill>
              </a:rPr>
              <a:t>CCM approved Draft</a:t>
            </a:r>
            <a:endParaRPr lang="ka-GE" b="1" dirty="0">
              <a:solidFill>
                <a:schemeClr val="accent5">
                  <a:lumMod val="75000"/>
                </a:schemeClr>
              </a:solidFill>
            </a:endParaRPr>
          </a:p>
        </p:txBody>
      </p:sp>
      <p:pic>
        <p:nvPicPr>
          <p:cNvPr id="17" name="Picture 16"/>
          <p:cNvPicPr>
            <a:picLocks noChangeAspect="1"/>
          </p:cNvPicPr>
          <p:nvPr/>
        </p:nvPicPr>
        <p:blipFill>
          <a:blip r:embed="rId5"/>
          <a:stretch>
            <a:fillRect/>
          </a:stretch>
        </p:blipFill>
        <p:spPr>
          <a:xfrm>
            <a:off x="74844" y="6205606"/>
            <a:ext cx="1542533" cy="652394"/>
          </a:xfrm>
          <a:prstGeom prst="rect">
            <a:avLst/>
          </a:prstGeom>
        </p:spPr>
      </p:pic>
    </p:spTree>
    <p:extLst>
      <p:ext uri="{BB962C8B-B14F-4D97-AF65-F5344CB8AC3E}">
        <p14:creationId xmlns:p14="http://schemas.microsoft.com/office/powerpoint/2010/main" val="37948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3" presetClass="emph" presetSubtype="2" fill="hold" grpId="1" nodeType="afterEffect">
                                  <p:stCondLst>
                                    <p:cond delay="0"/>
                                  </p:stCondLst>
                                  <p:childTnLst>
                                    <p:animClr clrSpc="rgb" dir="cw">
                                      <p:cBhvr override="childStyle">
                                        <p:cTn id="12" dur="2000" fill="hold"/>
                                        <p:tgtEl>
                                          <p:spTgt spid="2"/>
                                        </p:tgtEl>
                                        <p:attrNameLst>
                                          <p:attrName>style.color</p:attrName>
                                        </p:attrNameLst>
                                      </p:cBhvr>
                                      <p:to>
                                        <a:schemeClr val="accent2"/>
                                      </p:to>
                                    </p:animClr>
                                  </p:childTnLst>
                                </p:cTn>
                              </p:par>
                            </p:childTnLst>
                          </p:cTn>
                        </p:par>
                        <p:par>
                          <p:cTn id="13" fill="hold">
                            <p:stCondLst>
                              <p:cond delay="8000"/>
                            </p:stCondLst>
                            <p:childTnLst>
                              <p:par>
                                <p:cTn id="14" presetID="42" presetClass="entr" presetSubtype="0" fill="hold" grpId="0" nodeType="afterEffect">
                                  <p:stCondLst>
                                    <p:cond delay="5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4000"/>
                            </p:stCondLst>
                            <p:childTnLst>
                              <p:par>
                                <p:cTn id="20" presetID="3" presetClass="emph" presetSubtype="2" fill="hold" grpId="1" nodeType="afterEffect">
                                  <p:stCondLst>
                                    <p:cond delay="0"/>
                                  </p:stCondLst>
                                  <p:childTnLst>
                                    <p:animClr clrSpc="rgb" dir="cw">
                                      <p:cBhvr override="childStyle">
                                        <p:cTn id="21" dur="2000" fill="hold"/>
                                        <p:tgtEl>
                                          <p:spTgt spid="1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110" y="1401234"/>
            <a:ext cx="11366778" cy="4517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4803" y="2156098"/>
            <a:ext cx="274320" cy="274320"/>
          </a:xfrm>
          <a:prstGeom prst="rect">
            <a:avLst/>
          </a:prstGeom>
        </p:spPr>
      </p:pic>
      <p:sp>
        <p:nvSpPr>
          <p:cNvPr id="5" name="Title 1"/>
          <p:cNvSpPr>
            <a:spLocks noGrp="1"/>
          </p:cNvSpPr>
          <p:nvPr>
            <p:ph type="title"/>
          </p:nvPr>
        </p:nvSpPr>
        <p:spPr>
          <a:xfrm>
            <a:off x="-8850" y="342521"/>
            <a:ext cx="12192000" cy="678094"/>
          </a:xfrm>
        </p:spPr>
        <p:txBody>
          <a:bodyPr>
            <a:noAutofit/>
          </a:bodyPr>
          <a:lstStyle/>
          <a:p>
            <a:pPr algn="ctr"/>
            <a:r>
              <a:rPr lang="en-US" sz="2400" dirty="0">
                <a:solidFill>
                  <a:srgbClr val="003564"/>
                </a:solidFill>
                <a:latin typeface="Arial Rounded MT Bold" panose="020F0704030504030204" pitchFamily="34" charset="0"/>
              </a:rPr>
              <a:t>Road Towards HCV Elimination</a:t>
            </a:r>
            <a:br>
              <a:rPr lang="en-US" sz="2400" dirty="0">
                <a:solidFill>
                  <a:srgbClr val="003564"/>
                </a:solidFill>
              </a:rPr>
            </a:br>
            <a:r>
              <a:rPr lang="en-US" sz="2400" dirty="0">
                <a:solidFill>
                  <a:srgbClr val="003564"/>
                </a:solidFill>
              </a:rPr>
              <a:t>– 1/3 of the population (1,2 million people) is screened on anti-HCV</a:t>
            </a:r>
            <a:br>
              <a:rPr lang="en-US" sz="2400" dirty="0">
                <a:solidFill>
                  <a:srgbClr val="003564"/>
                </a:solidFill>
              </a:rPr>
            </a:br>
            <a:r>
              <a:rPr lang="en-US" sz="2400" dirty="0">
                <a:solidFill>
                  <a:srgbClr val="003564"/>
                </a:solidFill>
              </a:rPr>
              <a:t>48,000 people (35% of target) are enrolled in treatment</a:t>
            </a:r>
            <a:r>
              <a:rPr lang="en-US" sz="2400" dirty="0">
                <a:solidFill>
                  <a:srgbClr val="003564"/>
                </a:solidFill>
                <a:latin typeface="+mn-lt"/>
              </a:rPr>
              <a:t> </a:t>
            </a:r>
          </a:p>
        </p:txBody>
      </p:sp>
      <p:sp>
        <p:nvSpPr>
          <p:cNvPr id="6" name="TextBox 5"/>
          <p:cNvSpPr txBox="1"/>
          <p:nvPr/>
        </p:nvSpPr>
        <p:spPr>
          <a:xfrm>
            <a:off x="2020063" y="1326570"/>
            <a:ext cx="2730129" cy="284693"/>
          </a:xfrm>
          <a:prstGeom prst="rect">
            <a:avLst/>
          </a:prstGeom>
          <a:noFill/>
        </p:spPr>
        <p:txBody>
          <a:bodyPr wrap="square" rtlCol="0">
            <a:spAutoFit/>
          </a:bodyPr>
          <a:lstStyle/>
          <a:p>
            <a:r>
              <a:rPr lang="en-US" sz="1250" dirty="0">
                <a:solidFill>
                  <a:srgbClr val="005594"/>
                </a:solidFill>
              </a:rPr>
              <a:t>Patient inclusion criteria removed</a:t>
            </a:r>
          </a:p>
        </p:txBody>
      </p:sp>
      <p:sp>
        <p:nvSpPr>
          <p:cNvPr id="11" name="TextBox 10"/>
          <p:cNvSpPr txBox="1"/>
          <p:nvPr/>
        </p:nvSpPr>
        <p:spPr>
          <a:xfrm>
            <a:off x="2330020" y="1671152"/>
            <a:ext cx="2545092" cy="477054"/>
          </a:xfrm>
          <a:prstGeom prst="rect">
            <a:avLst/>
          </a:prstGeom>
          <a:noFill/>
        </p:spPr>
        <p:txBody>
          <a:bodyPr wrap="square" rtlCol="0">
            <a:spAutoFit/>
          </a:bodyPr>
          <a:lstStyle/>
          <a:p>
            <a:r>
              <a:rPr lang="en-US" sz="1250" dirty="0">
                <a:solidFill>
                  <a:srgbClr val="005594"/>
                </a:solidFill>
              </a:rPr>
              <a:t>Long-term Elimination </a:t>
            </a:r>
          </a:p>
          <a:p>
            <a:r>
              <a:rPr lang="en-US" sz="1250" dirty="0">
                <a:solidFill>
                  <a:srgbClr val="005594"/>
                </a:solidFill>
              </a:rPr>
              <a:t>Strategy 2016-2020 approved</a:t>
            </a:r>
          </a:p>
        </p:txBody>
      </p:sp>
      <p:sp>
        <p:nvSpPr>
          <p:cNvPr id="12" name="TextBox 11"/>
          <p:cNvSpPr txBox="1"/>
          <p:nvPr/>
        </p:nvSpPr>
        <p:spPr>
          <a:xfrm>
            <a:off x="2984686" y="2406900"/>
            <a:ext cx="2426626" cy="477054"/>
          </a:xfrm>
          <a:prstGeom prst="rect">
            <a:avLst/>
          </a:prstGeom>
          <a:noFill/>
        </p:spPr>
        <p:txBody>
          <a:bodyPr wrap="square" rtlCol="0">
            <a:spAutoFit/>
          </a:bodyPr>
          <a:lstStyle/>
          <a:p>
            <a:r>
              <a:rPr lang="en-US" sz="1250" dirty="0">
                <a:solidFill>
                  <a:srgbClr val="005594"/>
                </a:solidFill>
              </a:rPr>
              <a:t>LDV/SOF based regimens </a:t>
            </a:r>
          </a:p>
          <a:p>
            <a:r>
              <a:rPr lang="en-US" sz="1250" dirty="0">
                <a:solidFill>
                  <a:srgbClr val="005594"/>
                </a:solidFill>
              </a:rPr>
              <a:t>introduced to the program</a:t>
            </a:r>
          </a:p>
        </p:txBody>
      </p:sp>
      <p:sp>
        <p:nvSpPr>
          <p:cNvPr id="13" name="TextBox 12"/>
          <p:cNvSpPr txBox="1"/>
          <p:nvPr/>
        </p:nvSpPr>
        <p:spPr>
          <a:xfrm>
            <a:off x="2984686" y="4165175"/>
            <a:ext cx="1887177" cy="284693"/>
          </a:xfrm>
          <a:prstGeom prst="rect">
            <a:avLst/>
          </a:prstGeom>
          <a:noFill/>
        </p:spPr>
        <p:txBody>
          <a:bodyPr wrap="square" rtlCol="0">
            <a:spAutoFit/>
          </a:bodyPr>
          <a:lstStyle/>
          <a:p>
            <a:r>
              <a:rPr lang="en-US" sz="1250" dirty="0">
                <a:solidFill>
                  <a:srgbClr val="005594"/>
                </a:solidFill>
              </a:rPr>
              <a:t>World Hepatitis Summit</a:t>
            </a:r>
          </a:p>
        </p:txBody>
      </p:sp>
      <p:sp>
        <p:nvSpPr>
          <p:cNvPr id="14" name="TextBox 13"/>
          <p:cNvSpPr txBox="1"/>
          <p:nvPr/>
        </p:nvSpPr>
        <p:spPr>
          <a:xfrm>
            <a:off x="1137688" y="4748564"/>
            <a:ext cx="4178136" cy="477054"/>
          </a:xfrm>
          <a:prstGeom prst="rect">
            <a:avLst/>
          </a:prstGeom>
          <a:noFill/>
        </p:spPr>
        <p:txBody>
          <a:bodyPr wrap="square" rtlCol="0">
            <a:spAutoFit/>
          </a:bodyPr>
          <a:lstStyle/>
          <a:p>
            <a:r>
              <a:rPr lang="en-US" sz="1250" dirty="0">
                <a:solidFill>
                  <a:srgbClr val="005594"/>
                </a:solidFill>
              </a:rPr>
              <a:t>Memorandum of Understanding between Georgian Government and Gilead Sciences</a:t>
            </a:r>
          </a:p>
        </p:txBody>
      </p:sp>
      <p:sp>
        <p:nvSpPr>
          <p:cNvPr id="15" name="TextBox 14"/>
          <p:cNvSpPr txBox="1"/>
          <p:nvPr/>
        </p:nvSpPr>
        <p:spPr>
          <a:xfrm>
            <a:off x="1719155" y="5335574"/>
            <a:ext cx="3597111" cy="284693"/>
          </a:xfrm>
          <a:prstGeom prst="rect">
            <a:avLst/>
          </a:prstGeom>
          <a:noFill/>
        </p:spPr>
        <p:txBody>
          <a:bodyPr wrap="square" rtlCol="0">
            <a:spAutoFit/>
          </a:bodyPr>
          <a:lstStyle/>
          <a:p>
            <a:r>
              <a:rPr lang="en-US" sz="1250" dirty="0">
                <a:solidFill>
                  <a:srgbClr val="005594"/>
                </a:solidFill>
              </a:rPr>
              <a:t>Initial phase of HCV elimination action plan</a:t>
            </a:r>
          </a:p>
        </p:txBody>
      </p:sp>
      <p:sp>
        <p:nvSpPr>
          <p:cNvPr id="16" name="TextBox 15"/>
          <p:cNvSpPr txBox="1"/>
          <p:nvPr/>
        </p:nvSpPr>
        <p:spPr>
          <a:xfrm rot="4197141">
            <a:off x="9269228" y="1880679"/>
            <a:ext cx="828378" cy="284693"/>
          </a:xfrm>
          <a:prstGeom prst="rect">
            <a:avLst/>
          </a:prstGeom>
          <a:noFill/>
        </p:spPr>
        <p:txBody>
          <a:bodyPr wrap="square" rtlCol="0">
            <a:spAutoFit/>
          </a:bodyPr>
          <a:lstStyle/>
          <a:p>
            <a:r>
              <a:rPr lang="en-US" sz="1250" dirty="0">
                <a:solidFill>
                  <a:srgbClr val="FF0000"/>
                </a:solidFill>
              </a:rPr>
              <a:t>2018</a:t>
            </a:r>
          </a:p>
        </p:txBody>
      </p:sp>
      <p:sp>
        <p:nvSpPr>
          <p:cNvPr id="17" name="TextBox 16"/>
          <p:cNvSpPr txBox="1"/>
          <p:nvPr/>
        </p:nvSpPr>
        <p:spPr>
          <a:xfrm rot="6575473">
            <a:off x="8988744" y="5272468"/>
            <a:ext cx="635245" cy="284693"/>
          </a:xfrm>
          <a:prstGeom prst="rect">
            <a:avLst/>
          </a:prstGeom>
          <a:noFill/>
        </p:spPr>
        <p:txBody>
          <a:bodyPr wrap="square" rtlCol="0">
            <a:spAutoFit/>
          </a:bodyPr>
          <a:lstStyle/>
          <a:p>
            <a:r>
              <a:rPr lang="en-US" sz="1250" dirty="0">
                <a:solidFill>
                  <a:srgbClr val="00C3B0"/>
                </a:solidFill>
              </a:rPr>
              <a:t>2017</a:t>
            </a:r>
          </a:p>
        </p:txBody>
      </p:sp>
      <p:sp>
        <p:nvSpPr>
          <p:cNvPr id="18" name="TextBox 17"/>
          <p:cNvSpPr txBox="1"/>
          <p:nvPr/>
        </p:nvSpPr>
        <p:spPr>
          <a:xfrm rot="6575473">
            <a:off x="4643242" y="5230128"/>
            <a:ext cx="579401" cy="284693"/>
          </a:xfrm>
          <a:prstGeom prst="rect">
            <a:avLst/>
          </a:prstGeom>
          <a:noFill/>
        </p:spPr>
        <p:txBody>
          <a:bodyPr wrap="square" rtlCol="0">
            <a:spAutoFit/>
          </a:bodyPr>
          <a:lstStyle/>
          <a:p>
            <a:r>
              <a:rPr lang="en-US" sz="1250" dirty="0">
                <a:solidFill>
                  <a:srgbClr val="FF9D15"/>
                </a:solidFill>
              </a:rPr>
              <a:t>2015</a:t>
            </a:r>
          </a:p>
        </p:txBody>
      </p:sp>
      <p:sp>
        <p:nvSpPr>
          <p:cNvPr id="19" name="TextBox 18"/>
          <p:cNvSpPr txBox="1"/>
          <p:nvPr/>
        </p:nvSpPr>
        <p:spPr>
          <a:xfrm>
            <a:off x="5716048" y="1648069"/>
            <a:ext cx="3525826" cy="523220"/>
          </a:xfrm>
          <a:prstGeom prst="rect">
            <a:avLst/>
          </a:prstGeom>
          <a:noFill/>
        </p:spPr>
        <p:txBody>
          <a:bodyPr wrap="square" rtlCol="0">
            <a:spAutoFit/>
          </a:bodyPr>
          <a:lstStyle/>
          <a:p>
            <a:r>
              <a:rPr lang="en-US" sz="1400" b="1" dirty="0">
                <a:solidFill>
                  <a:srgbClr val="005594"/>
                </a:solidFill>
              </a:rPr>
              <a:t>Geographic and financial access to </a:t>
            </a:r>
          </a:p>
          <a:p>
            <a:r>
              <a:rPr lang="en-US" sz="1400" b="1" dirty="0">
                <a:solidFill>
                  <a:srgbClr val="005594"/>
                </a:solidFill>
              </a:rPr>
              <a:t>diagnostic services - significantly increased</a:t>
            </a:r>
          </a:p>
        </p:txBody>
      </p:sp>
      <p:sp>
        <p:nvSpPr>
          <p:cNvPr id="20" name="TextBox 19"/>
          <p:cNvSpPr txBox="1"/>
          <p:nvPr/>
        </p:nvSpPr>
        <p:spPr>
          <a:xfrm>
            <a:off x="7081713" y="3283834"/>
            <a:ext cx="2692295" cy="307777"/>
          </a:xfrm>
          <a:prstGeom prst="rect">
            <a:avLst/>
          </a:prstGeom>
          <a:noFill/>
        </p:spPr>
        <p:txBody>
          <a:bodyPr wrap="square" rtlCol="0">
            <a:spAutoFit/>
          </a:bodyPr>
          <a:lstStyle/>
          <a:p>
            <a:r>
              <a:rPr lang="en-US" sz="1400" b="1" dirty="0">
                <a:solidFill>
                  <a:srgbClr val="FF0000"/>
                </a:solidFill>
              </a:rPr>
              <a:t>Decentralization of HCV services</a:t>
            </a:r>
          </a:p>
        </p:txBody>
      </p:sp>
      <p:sp>
        <p:nvSpPr>
          <p:cNvPr id="21" name="TextBox 20"/>
          <p:cNvSpPr txBox="1"/>
          <p:nvPr/>
        </p:nvSpPr>
        <p:spPr>
          <a:xfrm>
            <a:off x="7595208" y="3967329"/>
            <a:ext cx="2178800" cy="284693"/>
          </a:xfrm>
          <a:prstGeom prst="rect">
            <a:avLst/>
          </a:prstGeom>
          <a:noFill/>
        </p:spPr>
        <p:txBody>
          <a:bodyPr wrap="square" rtlCol="0">
            <a:spAutoFit/>
          </a:bodyPr>
          <a:lstStyle/>
          <a:p>
            <a:r>
              <a:rPr lang="en-US" sz="1250" dirty="0">
                <a:solidFill>
                  <a:srgbClr val="005594"/>
                </a:solidFill>
              </a:rPr>
              <a:t>2nd World Hepatitis Summit</a:t>
            </a:r>
          </a:p>
        </p:txBody>
      </p:sp>
      <p:sp>
        <p:nvSpPr>
          <p:cNvPr id="22" name="TextBox 21"/>
          <p:cNvSpPr txBox="1"/>
          <p:nvPr/>
        </p:nvSpPr>
        <p:spPr>
          <a:xfrm>
            <a:off x="5752248" y="4961441"/>
            <a:ext cx="3453426" cy="284693"/>
          </a:xfrm>
          <a:prstGeom prst="rect">
            <a:avLst/>
          </a:prstGeom>
          <a:noFill/>
        </p:spPr>
        <p:txBody>
          <a:bodyPr wrap="square" rtlCol="0">
            <a:spAutoFit/>
          </a:bodyPr>
          <a:lstStyle/>
          <a:p>
            <a:r>
              <a:rPr lang="en-US" sz="1250" dirty="0">
                <a:solidFill>
                  <a:srgbClr val="005594"/>
                </a:solidFill>
              </a:rPr>
              <a:t>HCV Screening Protocol approved by the Ministry</a:t>
            </a:r>
          </a:p>
        </p:txBody>
      </p:sp>
      <p:sp>
        <p:nvSpPr>
          <p:cNvPr id="23" name="TextBox 22"/>
          <p:cNvSpPr txBox="1"/>
          <p:nvPr/>
        </p:nvSpPr>
        <p:spPr>
          <a:xfrm>
            <a:off x="5904646" y="4447809"/>
            <a:ext cx="3597111" cy="284693"/>
          </a:xfrm>
          <a:prstGeom prst="rect">
            <a:avLst/>
          </a:prstGeom>
          <a:noFill/>
        </p:spPr>
        <p:txBody>
          <a:bodyPr wrap="square" rtlCol="0">
            <a:spAutoFit/>
          </a:bodyPr>
          <a:lstStyle/>
          <a:p>
            <a:r>
              <a:rPr lang="en-US" sz="1250" dirty="0">
                <a:solidFill>
                  <a:srgbClr val="005594"/>
                </a:solidFill>
              </a:rPr>
              <a:t>Enhancement of electronic information systems</a:t>
            </a:r>
          </a:p>
        </p:txBody>
      </p:sp>
      <p:sp>
        <p:nvSpPr>
          <p:cNvPr id="24" name="TextBox 23"/>
          <p:cNvSpPr txBox="1"/>
          <p:nvPr/>
        </p:nvSpPr>
        <p:spPr>
          <a:xfrm rot="4197141">
            <a:off x="4674114" y="1825226"/>
            <a:ext cx="980146" cy="284693"/>
          </a:xfrm>
          <a:prstGeom prst="rect">
            <a:avLst/>
          </a:prstGeom>
          <a:noFill/>
        </p:spPr>
        <p:txBody>
          <a:bodyPr wrap="square" rtlCol="0">
            <a:spAutoFit/>
          </a:bodyPr>
          <a:lstStyle/>
          <a:p>
            <a:r>
              <a:rPr lang="en-US" sz="1250" dirty="0">
                <a:solidFill>
                  <a:srgbClr val="FFCC00"/>
                </a:solidFill>
              </a:rPr>
              <a:t>2016</a:t>
            </a:r>
          </a:p>
        </p:txBody>
      </p:sp>
      <p:sp>
        <p:nvSpPr>
          <p:cNvPr id="25" name="TextBox 24"/>
          <p:cNvSpPr txBox="1"/>
          <p:nvPr/>
        </p:nvSpPr>
        <p:spPr>
          <a:xfrm>
            <a:off x="3935073" y="3080255"/>
            <a:ext cx="2730129" cy="284693"/>
          </a:xfrm>
          <a:prstGeom prst="rect">
            <a:avLst/>
          </a:prstGeom>
          <a:noFill/>
        </p:spPr>
        <p:txBody>
          <a:bodyPr wrap="square" rtlCol="0">
            <a:spAutoFit/>
          </a:bodyPr>
          <a:lstStyle/>
          <a:p>
            <a:r>
              <a:rPr lang="en-US" sz="1250" dirty="0">
                <a:solidFill>
                  <a:srgbClr val="005594"/>
                </a:solidFill>
              </a:rPr>
              <a:t>TAG established</a:t>
            </a:r>
          </a:p>
        </p:txBody>
      </p:sp>
      <p:sp>
        <p:nvSpPr>
          <p:cNvPr id="26" name="TextBox 25"/>
          <p:cNvSpPr txBox="1"/>
          <p:nvPr/>
        </p:nvSpPr>
        <p:spPr>
          <a:xfrm>
            <a:off x="5963304" y="5499482"/>
            <a:ext cx="3031314" cy="284693"/>
          </a:xfrm>
          <a:prstGeom prst="rect">
            <a:avLst/>
          </a:prstGeom>
          <a:noFill/>
        </p:spPr>
        <p:txBody>
          <a:bodyPr wrap="square" rtlCol="0">
            <a:spAutoFit/>
          </a:bodyPr>
          <a:lstStyle/>
          <a:p>
            <a:r>
              <a:rPr lang="en-US" sz="1250" dirty="0">
                <a:solidFill>
                  <a:srgbClr val="005594"/>
                </a:solidFill>
              </a:rPr>
              <a:t>TAG recommendation on decentralization</a:t>
            </a:r>
          </a:p>
        </p:txBody>
      </p:sp>
      <p:pic>
        <p:nvPicPr>
          <p:cNvPr id="27" name="Picture 26"/>
          <p:cNvPicPr>
            <a:picLocks noChangeAspect="1"/>
          </p:cNvPicPr>
          <p:nvPr/>
        </p:nvPicPr>
        <p:blipFill>
          <a:blip r:embed="rId5"/>
          <a:stretch>
            <a:fillRect/>
          </a:stretch>
        </p:blipFill>
        <p:spPr>
          <a:xfrm>
            <a:off x="74844" y="6205606"/>
            <a:ext cx="1542533" cy="652394"/>
          </a:xfrm>
          <a:prstGeom prst="rect">
            <a:avLst/>
          </a:prstGeom>
        </p:spPr>
      </p:pic>
      <p:sp>
        <p:nvSpPr>
          <p:cNvPr id="28" name="TextBox 27"/>
          <p:cNvSpPr txBox="1"/>
          <p:nvPr/>
        </p:nvSpPr>
        <p:spPr>
          <a:xfrm>
            <a:off x="1169884" y="3554162"/>
            <a:ext cx="2791601" cy="461665"/>
          </a:xfrm>
          <a:prstGeom prst="rect">
            <a:avLst/>
          </a:prstGeom>
          <a:noFill/>
        </p:spPr>
        <p:txBody>
          <a:bodyPr wrap="square" rtlCol="0">
            <a:spAutoFit/>
          </a:bodyPr>
          <a:lstStyle/>
          <a:p>
            <a:r>
              <a:rPr lang="en-US" sz="2400" dirty="0">
                <a:solidFill>
                  <a:srgbClr val="005594"/>
                </a:solidFill>
              </a:rPr>
              <a:t>Overall SVR rate 98%</a:t>
            </a:r>
          </a:p>
        </p:txBody>
      </p:sp>
      <p:sp>
        <p:nvSpPr>
          <p:cNvPr id="29" name="TextBox 28"/>
          <p:cNvSpPr txBox="1"/>
          <p:nvPr/>
        </p:nvSpPr>
        <p:spPr>
          <a:xfrm>
            <a:off x="5940288" y="2408055"/>
            <a:ext cx="3525826" cy="738664"/>
          </a:xfrm>
          <a:prstGeom prst="rect">
            <a:avLst/>
          </a:prstGeom>
          <a:noFill/>
        </p:spPr>
        <p:txBody>
          <a:bodyPr wrap="square" rtlCol="0">
            <a:spAutoFit/>
          </a:bodyPr>
          <a:lstStyle/>
          <a:p>
            <a:r>
              <a:rPr lang="en-US" sz="1400" b="1" dirty="0">
                <a:solidFill>
                  <a:srgbClr val="005594"/>
                </a:solidFill>
              </a:rPr>
              <a:t>Moving from vertical to horizontal service delivery systems through active engagement of PHC centers</a:t>
            </a:r>
          </a:p>
        </p:txBody>
      </p:sp>
      <p:sp>
        <p:nvSpPr>
          <p:cNvPr id="3" name="Rectangle 2"/>
          <p:cNvSpPr/>
          <p:nvPr/>
        </p:nvSpPr>
        <p:spPr>
          <a:xfrm>
            <a:off x="8113556" y="3710700"/>
            <a:ext cx="3866949" cy="153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Elimination through Decentralization </a:t>
            </a:r>
            <a:endParaRPr lang="en-GB" dirty="0"/>
          </a:p>
        </p:txBody>
      </p:sp>
    </p:spTree>
    <p:extLst>
      <p:ext uri="{BB962C8B-B14F-4D97-AF65-F5344CB8AC3E}">
        <p14:creationId xmlns:p14="http://schemas.microsoft.com/office/powerpoint/2010/main" val="315208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7244004"/>
              </p:ext>
            </p:extLst>
          </p:nvPr>
        </p:nvGraphicFramePr>
        <p:xfrm>
          <a:off x="1505648" y="463739"/>
          <a:ext cx="9180702" cy="231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flipH="1">
            <a:off x="2438462" y="2443302"/>
            <a:ext cx="7315075" cy="2367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4286" y="2562226"/>
            <a:ext cx="9803426" cy="3593110"/>
          </a:xfrm>
          <a:prstGeom prst="rect">
            <a:avLst/>
          </a:prstGeom>
        </p:spPr>
      </p:pic>
      <p:sp>
        <p:nvSpPr>
          <p:cNvPr id="6"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Decentralization Concept</a:t>
            </a:r>
          </a:p>
        </p:txBody>
      </p:sp>
      <p:pic>
        <p:nvPicPr>
          <p:cNvPr id="7" name="Picture 6"/>
          <p:cNvPicPr>
            <a:picLocks noChangeAspect="1"/>
          </p:cNvPicPr>
          <p:nvPr/>
        </p:nvPicPr>
        <p:blipFill>
          <a:blip r:embed="rId9"/>
          <a:stretch>
            <a:fillRect/>
          </a:stretch>
        </p:blipFill>
        <p:spPr>
          <a:xfrm>
            <a:off x="74844" y="6205606"/>
            <a:ext cx="1542533" cy="652394"/>
          </a:xfrm>
          <a:prstGeom prst="rect">
            <a:avLst/>
          </a:prstGeom>
        </p:spPr>
      </p:pic>
    </p:spTree>
    <p:extLst>
      <p:ext uri="{BB962C8B-B14F-4D97-AF65-F5344CB8AC3E}">
        <p14:creationId xmlns:p14="http://schemas.microsoft.com/office/powerpoint/2010/main" val="246365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667" y="817563"/>
            <a:ext cx="8414823" cy="5331691"/>
          </a:xfrm>
          <a:prstGeom prst="rect">
            <a:avLst/>
          </a:prstGeom>
          <a:ln>
            <a:noFill/>
          </a:ln>
          <a:effectLst>
            <a:softEdge rad="112500"/>
          </a:effectLst>
        </p:spPr>
      </p:pic>
      <p:sp>
        <p:nvSpPr>
          <p:cNvPr id="9" name="Flowchart: Connector 8"/>
          <p:cNvSpPr/>
          <p:nvPr/>
        </p:nvSpPr>
        <p:spPr>
          <a:xfrm>
            <a:off x="8862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97766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97004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167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8709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0146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 action="ppaction://hlinkshowjump?jump=firstslide" highlightClick="1"/>
          </p:cNvPr>
          <p:cNvSpPr/>
          <p:nvPr/>
        </p:nvSpPr>
        <p:spPr>
          <a:xfrm>
            <a:off x="9319491" y="4925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ction Button: Home 16">
            <a:hlinkClick r:id="" action="ppaction://hlinkshowjump?jump=firstslide" highlightClick="1"/>
          </p:cNvPr>
          <p:cNvSpPr/>
          <p:nvPr/>
        </p:nvSpPr>
        <p:spPr>
          <a:xfrm>
            <a:off x="10386291" y="4239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Connector 17"/>
          <p:cNvSpPr/>
          <p:nvPr/>
        </p:nvSpPr>
        <p:spPr>
          <a:xfrm>
            <a:off x="103100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0052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03862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0052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10995891" y="4315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108434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11148291" y="5230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10310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 action="ppaction://hlinkshowjump?jump=firstslide" highlightClick="1"/>
          </p:cNvPr>
          <p:cNvSpPr/>
          <p:nvPr/>
        </p:nvSpPr>
        <p:spPr>
          <a:xfrm>
            <a:off x="8481291" y="3248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Action Button: Home 26">
            <a:hlinkClick r:id="" action="ppaction://hlinkshowjump?jump=firstslide" highlightClick="1"/>
          </p:cNvPr>
          <p:cNvSpPr/>
          <p:nvPr/>
        </p:nvSpPr>
        <p:spPr>
          <a:xfrm>
            <a:off x="8100291" y="3477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Flowchart: Connector 27"/>
          <p:cNvSpPr/>
          <p:nvPr/>
        </p:nvSpPr>
        <p:spPr>
          <a:xfrm>
            <a:off x="8633691" y="3629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8100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405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77192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0240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73382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68048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7947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7566891" y="5153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7947891" y="5382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167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9243291" y="3096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9548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9167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Home 41">
            <a:hlinkClick r:id="" action="ppaction://hlinkshowjump?jump=firstslide" highlightClick="1"/>
          </p:cNvPr>
          <p:cNvSpPr/>
          <p:nvPr/>
        </p:nvSpPr>
        <p:spPr>
          <a:xfrm>
            <a:off x="6500091" y="3401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Action Button: Home 42">
            <a:hlinkClick r:id="" action="ppaction://hlinkshowjump?jump=firstslide" highlightClick="1"/>
          </p:cNvPr>
          <p:cNvSpPr/>
          <p:nvPr/>
        </p:nvSpPr>
        <p:spPr>
          <a:xfrm>
            <a:off x="7719291" y="3325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4" name="Action Button: Home 43">
            <a:hlinkClick r:id="" action="ppaction://hlinkshowjump?jump=firstslide" highlightClick="1"/>
          </p:cNvPr>
          <p:cNvSpPr/>
          <p:nvPr/>
        </p:nvSpPr>
        <p:spPr>
          <a:xfrm>
            <a:off x="7033491" y="4010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Action Button: Home 44">
            <a:hlinkClick r:id="" action="ppaction://hlinkshowjump?jump=firstslide" highlightClick="1"/>
          </p:cNvPr>
          <p:cNvSpPr/>
          <p:nvPr/>
        </p:nvSpPr>
        <p:spPr>
          <a:xfrm>
            <a:off x="7566891" y="3706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Flowchart: Connector 45"/>
          <p:cNvSpPr/>
          <p:nvPr/>
        </p:nvSpPr>
        <p:spPr>
          <a:xfrm>
            <a:off x="6652491" y="3172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6957291" y="3248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74906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71858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6804891" y="4087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6576291" y="3706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7643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74144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6881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66524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881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69572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73382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63476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881091" y="2639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3382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2620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77954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ction Button: Home 64">
            <a:hlinkClick r:id="" action="ppaction://hlinkshowjump?jump=firstslide" highlightClick="1"/>
          </p:cNvPr>
          <p:cNvSpPr/>
          <p:nvPr/>
        </p:nvSpPr>
        <p:spPr>
          <a:xfrm>
            <a:off x="6195291" y="2029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Action Button: Home 65">
            <a:hlinkClick r:id="" action="ppaction://hlinkshowjump?jump=firstslide" highlightClick="1"/>
          </p:cNvPr>
          <p:cNvSpPr/>
          <p:nvPr/>
        </p:nvSpPr>
        <p:spPr>
          <a:xfrm>
            <a:off x="6119091" y="2791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lowchart: Connector 66"/>
          <p:cNvSpPr/>
          <p:nvPr/>
        </p:nvSpPr>
        <p:spPr>
          <a:xfrm>
            <a:off x="7033491" y="2258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5966691" y="2334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6728691" y="2182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62714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58904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65000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5738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6119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5966691" y="2563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ction Button: Home 75">
            <a:hlinkClick r:id="" action="ppaction://hlinkshowjump?jump=firstslide" highlightClick="1"/>
          </p:cNvPr>
          <p:cNvSpPr/>
          <p:nvPr/>
        </p:nvSpPr>
        <p:spPr>
          <a:xfrm>
            <a:off x="5738091" y="37822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Action Button: Home 76">
            <a:hlinkClick r:id="" action="ppaction://hlinkshowjump?jump=firstslide" highlightClick="1"/>
          </p:cNvPr>
          <p:cNvSpPr/>
          <p:nvPr/>
        </p:nvSpPr>
        <p:spPr>
          <a:xfrm>
            <a:off x="6423891" y="40870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Flowchart: Connector 77"/>
          <p:cNvSpPr/>
          <p:nvPr/>
        </p:nvSpPr>
        <p:spPr>
          <a:xfrm>
            <a:off x="60428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9666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6195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ction Button: Home 80">
            <a:hlinkClick r:id="" action="ppaction://hlinkshowjump?jump=firstslide" highlightClick="1"/>
          </p:cNvPr>
          <p:cNvSpPr/>
          <p:nvPr/>
        </p:nvSpPr>
        <p:spPr>
          <a:xfrm>
            <a:off x="5738091" y="43156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2" name="Action Button: Home 81">
            <a:hlinkClick r:id="" action="ppaction://hlinkshowjump?jump=firstslide" highlightClick="1"/>
          </p:cNvPr>
          <p:cNvSpPr/>
          <p:nvPr/>
        </p:nvSpPr>
        <p:spPr>
          <a:xfrm>
            <a:off x="6423891" y="47728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Flowchart: Connector 82"/>
          <p:cNvSpPr/>
          <p:nvPr/>
        </p:nvSpPr>
        <p:spPr>
          <a:xfrm>
            <a:off x="5433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6618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56618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58904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6119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62714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60428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6423891" y="4468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79333" y="1795767"/>
            <a:ext cx="2457534" cy="3501012"/>
            <a:chOff x="398507" y="2867891"/>
            <a:chExt cx="2457534" cy="3501012"/>
          </a:xfrm>
        </p:grpSpPr>
        <p:sp>
          <p:nvSpPr>
            <p:cNvPr id="96" name="Striped Right Arrow 95"/>
            <p:cNvSpPr/>
            <p:nvPr/>
          </p:nvSpPr>
          <p:spPr>
            <a:xfrm rot="16200000">
              <a:off x="199959" y="3937425"/>
              <a:ext cx="2870906" cy="731838"/>
            </a:xfrm>
            <a:prstGeom prst="stripedRightArrow">
              <a:avLst>
                <a:gd name="adj1" fmla="val 75516"/>
                <a:gd name="adj2" fmla="val 49951"/>
              </a:avLst>
            </a:prstGeom>
            <a:gradFill flip="none" rotWithShape="1">
              <a:gsLst>
                <a:gs pos="0">
                  <a:srgbClr val="005594">
                    <a:shade val="30000"/>
                    <a:satMod val="115000"/>
                  </a:srgbClr>
                </a:gs>
                <a:gs pos="50000">
                  <a:srgbClr val="005594">
                    <a:shade val="67500"/>
                    <a:satMod val="115000"/>
                  </a:srgbClr>
                </a:gs>
                <a:gs pos="100000">
                  <a:srgbClr val="005594">
                    <a:shade val="100000"/>
                    <a:satMod val="115000"/>
                  </a:srgbClr>
                </a:gs>
              </a:gsLst>
              <a:path path="circle">
                <a:fillToRect l="50000" t="50000" r="50000" b="50000"/>
              </a:path>
              <a:tileRect/>
            </a:gradFill>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1400" b="1" dirty="0">
                <a:solidFill>
                  <a:srgbClr val="002060"/>
                </a:solidFill>
                <a:latin typeface="Arial" panose="020B0604020202020204" pitchFamily="34" charset="0"/>
              </a:endParaRPr>
            </a:p>
          </p:txBody>
        </p:sp>
        <p:sp>
          <p:nvSpPr>
            <p:cNvPr id="4" name="TextBox 3"/>
            <p:cNvSpPr txBox="1"/>
            <p:nvPr/>
          </p:nvSpPr>
          <p:spPr>
            <a:xfrm>
              <a:off x="398507" y="5537906"/>
              <a:ext cx="2457534" cy="830997"/>
            </a:xfrm>
            <a:prstGeom prst="rect">
              <a:avLst/>
            </a:prstGeom>
            <a:solidFill>
              <a:schemeClr val="bg1"/>
            </a:solidFill>
            <a:ln>
              <a:solidFill>
                <a:srgbClr val="005594"/>
              </a:solidFill>
            </a:ln>
          </p:spPr>
          <p:txBody>
            <a:bodyPr wrap="square" rtlCol="0">
              <a:spAutoFit/>
            </a:bodyPr>
            <a:lstStyle/>
            <a:p>
              <a:pPr algn="ctr"/>
              <a:r>
                <a:rPr lang="en-US" sz="1600" dirty="0">
                  <a:solidFill>
                    <a:srgbClr val="005897"/>
                  </a:solidFill>
                </a:rPr>
                <a:t>4 Sites </a:t>
              </a:r>
            </a:p>
            <a:p>
              <a:pPr algn="ctr"/>
              <a:r>
                <a:rPr lang="en-US" sz="1600" dirty="0">
                  <a:solidFill>
                    <a:srgbClr val="005897"/>
                  </a:solidFill>
                </a:rPr>
                <a:t>(launch of the program in April 2015)</a:t>
              </a:r>
              <a:endParaRPr lang="en-GB" sz="1600" dirty="0">
                <a:solidFill>
                  <a:srgbClr val="005897"/>
                </a:solidFill>
              </a:endParaRPr>
            </a:p>
          </p:txBody>
        </p:sp>
        <p:sp>
          <p:nvSpPr>
            <p:cNvPr id="97" name="TextBox 96"/>
            <p:cNvSpPr txBox="1"/>
            <p:nvPr/>
          </p:nvSpPr>
          <p:spPr>
            <a:xfrm>
              <a:off x="487495" y="4612540"/>
              <a:ext cx="2237375" cy="584775"/>
            </a:xfrm>
            <a:prstGeom prst="rect">
              <a:avLst/>
            </a:prstGeom>
            <a:solidFill>
              <a:schemeClr val="bg1"/>
            </a:solidFill>
            <a:ln>
              <a:solidFill>
                <a:srgbClr val="005594"/>
              </a:solidFill>
            </a:ln>
          </p:spPr>
          <p:txBody>
            <a:bodyPr wrap="square" rtlCol="0">
              <a:spAutoFit/>
            </a:bodyPr>
            <a:lstStyle/>
            <a:p>
              <a:pPr algn="ctr"/>
              <a:r>
                <a:rPr lang="en-US" sz="1600" dirty="0">
                  <a:solidFill>
                    <a:srgbClr val="005897"/>
                  </a:solidFill>
                </a:rPr>
                <a:t>      32 sites by October, 2017</a:t>
              </a:r>
              <a:endParaRPr lang="en-GB" sz="1600" dirty="0">
                <a:solidFill>
                  <a:srgbClr val="005897"/>
                </a:solidFill>
              </a:endParaRPr>
            </a:p>
          </p:txBody>
        </p:sp>
        <p:sp>
          <p:nvSpPr>
            <p:cNvPr id="98" name="TextBox 97"/>
            <p:cNvSpPr txBox="1"/>
            <p:nvPr/>
          </p:nvSpPr>
          <p:spPr>
            <a:xfrm>
              <a:off x="584102" y="3667437"/>
              <a:ext cx="2057400" cy="584775"/>
            </a:xfrm>
            <a:prstGeom prst="rect">
              <a:avLst/>
            </a:prstGeom>
            <a:solidFill>
              <a:schemeClr val="bg1"/>
            </a:solidFill>
            <a:ln>
              <a:solidFill>
                <a:srgbClr val="005594"/>
              </a:solidFill>
            </a:ln>
          </p:spPr>
          <p:txBody>
            <a:bodyPr wrap="square" rtlCol="0">
              <a:spAutoFit/>
            </a:bodyPr>
            <a:lstStyle/>
            <a:p>
              <a:pPr algn="ctr"/>
              <a:r>
                <a:rPr lang="en-US" sz="1600" b="1" dirty="0">
                  <a:solidFill>
                    <a:srgbClr val="005897"/>
                  </a:solidFill>
                </a:rPr>
                <a:t>Up to 70 Sites </a:t>
              </a:r>
            </a:p>
            <a:p>
              <a:pPr algn="ctr"/>
              <a:r>
                <a:rPr lang="en-US" sz="1600" dirty="0">
                  <a:solidFill>
                    <a:srgbClr val="005897"/>
                  </a:solidFill>
                </a:rPr>
                <a:t>After Decentralization</a:t>
              </a:r>
              <a:endParaRPr lang="en-GB" sz="1600" dirty="0">
                <a:solidFill>
                  <a:srgbClr val="005897"/>
                </a:solidFill>
              </a:endParaRPr>
            </a:p>
          </p:txBody>
        </p:sp>
      </p:grpSp>
      <p:sp>
        <p:nvSpPr>
          <p:cNvPr id="10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a:solidFill>
                  <a:srgbClr val="003564"/>
                </a:solidFill>
                <a:latin typeface="+mn-lt"/>
              </a:rPr>
              <a:t>Decentralization Concept</a:t>
            </a:r>
          </a:p>
        </p:txBody>
      </p:sp>
      <p:pic>
        <p:nvPicPr>
          <p:cNvPr id="106" name="Picture 105"/>
          <p:cNvPicPr>
            <a:picLocks noChangeAspect="1"/>
          </p:cNvPicPr>
          <p:nvPr/>
        </p:nvPicPr>
        <p:blipFill>
          <a:blip r:embed="rId4"/>
          <a:stretch>
            <a:fillRect/>
          </a:stretch>
        </p:blipFill>
        <p:spPr>
          <a:xfrm>
            <a:off x="74844" y="6205606"/>
            <a:ext cx="1542533" cy="652394"/>
          </a:xfrm>
          <a:prstGeom prst="rect">
            <a:avLst/>
          </a:prstGeom>
        </p:spPr>
      </p:pic>
      <p:sp>
        <p:nvSpPr>
          <p:cNvPr id="3" name="Flowchart: Connector 2"/>
          <p:cNvSpPr/>
          <p:nvPr/>
        </p:nvSpPr>
        <p:spPr>
          <a:xfrm>
            <a:off x="616705" y="2639291"/>
            <a:ext cx="247066" cy="228600"/>
          </a:xfrm>
          <a:prstGeom prst="flowChartConnector">
            <a:avLst/>
          </a:prstGeom>
          <a:solidFill>
            <a:srgbClr val="FEE3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1" y="3540416"/>
            <a:ext cx="428625" cy="285750"/>
          </a:xfrm>
          <a:prstGeom prst="rect">
            <a:avLst/>
          </a:prstGeom>
        </p:spPr>
      </p:pic>
    </p:spTree>
    <p:extLst>
      <p:ext uri="{BB962C8B-B14F-4D97-AF65-F5344CB8AC3E}">
        <p14:creationId xmlns:p14="http://schemas.microsoft.com/office/powerpoint/2010/main" val="121117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668" y="913695"/>
            <a:ext cx="8263102" cy="5235559"/>
          </a:xfrm>
          <a:prstGeom prst="rect">
            <a:avLst/>
          </a:prstGeom>
          <a:ln>
            <a:noFill/>
          </a:ln>
          <a:effectLst>
            <a:softEdge rad="112500"/>
          </a:effectLst>
        </p:spPr>
      </p:pic>
      <p:sp>
        <p:nvSpPr>
          <p:cNvPr id="9" name="Flowchart: Connector 8"/>
          <p:cNvSpPr/>
          <p:nvPr/>
        </p:nvSpPr>
        <p:spPr>
          <a:xfrm>
            <a:off x="8862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97766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97004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9167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8709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90146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 action="ppaction://hlinkshowjump?jump=firstslide" highlightClick="1"/>
          </p:cNvPr>
          <p:cNvSpPr/>
          <p:nvPr/>
        </p:nvSpPr>
        <p:spPr>
          <a:xfrm>
            <a:off x="9319491" y="4925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ction Button: Home 16">
            <a:hlinkClick r:id="" action="ppaction://hlinkshowjump?jump=firstslide" highlightClick="1"/>
          </p:cNvPr>
          <p:cNvSpPr/>
          <p:nvPr/>
        </p:nvSpPr>
        <p:spPr>
          <a:xfrm>
            <a:off x="10386291" y="4239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Flowchart: Connector 17"/>
          <p:cNvSpPr/>
          <p:nvPr/>
        </p:nvSpPr>
        <p:spPr>
          <a:xfrm>
            <a:off x="103100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00052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103862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00052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10995891" y="4315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108434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11148291" y="5230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10310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 action="ppaction://hlinkshowjump?jump=firstslide" highlightClick="1"/>
          </p:cNvPr>
          <p:cNvSpPr/>
          <p:nvPr/>
        </p:nvSpPr>
        <p:spPr>
          <a:xfrm>
            <a:off x="8481291" y="3248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Action Button: Home 26">
            <a:hlinkClick r:id="" action="ppaction://hlinkshowjump?jump=firstslide" highlightClick="1"/>
          </p:cNvPr>
          <p:cNvSpPr/>
          <p:nvPr/>
        </p:nvSpPr>
        <p:spPr>
          <a:xfrm>
            <a:off x="8100291" y="34774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Flowchart: Connector 27"/>
          <p:cNvSpPr/>
          <p:nvPr/>
        </p:nvSpPr>
        <p:spPr>
          <a:xfrm>
            <a:off x="8633691" y="3629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8100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405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77192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0240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73382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6804891" y="4544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7947891" y="5001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7566891" y="5153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7947891" y="5382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p:nvPr/>
        </p:nvSpPr>
        <p:spPr>
          <a:xfrm>
            <a:off x="9167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p:nvPr/>
        </p:nvSpPr>
        <p:spPr>
          <a:xfrm>
            <a:off x="9243291" y="3096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9548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9167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Home 41">
            <a:hlinkClick r:id="" action="ppaction://hlinkshowjump?jump=firstslide" highlightClick="1"/>
          </p:cNvPr>
          <p:cNvSpPr/>
          <p:nvPr/>
        </p:nvSpPr>
        <p:spPr>
          <a:xfrm>
            <a:off x="6500091" y="34012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Action Button: Home 42">
            <a:hlinkClick r:id="" action="ppaction://hlinkshowjump?jump=firstslide" highlightClick="1"/>
          </p:cNvPr>
          <p:cNvSpPr/>
          <p:nvPr/>
        </p:nvSpPr>
        <p:spPr>
          <a:xfrm>
            <a:off x="7719291" y="3325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4" name="Action Button: Home 43">
            <a:hlinkClick r:id="" action="ppaction://hlinkshowjump?jump=firstslide" highlightClick="1"/>
          </p:cNvPr>
          <p:cNvSpPr/>
          <p:nvPr/>
        </p:nvSpPr>
        <p:spPr>
          <a:xfrm>
            <a:off x="7033491" y="40108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Action Button: Home 44">
            <a:hlinkClick r:id="" action="ppaction://hlinkshowjump?jump=firstslide" highlightClick="1"/>
          </p:cNvPr>
          <p:cNvSpPr/>
          <p:nvPr/>
        </p:nvSpPr>
        <p:spPr>
          <a:xfrm>
            <a:off x="7566891" y="37060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Flowchart: Connector 45"/>
          <p:cNvSpPr/>
          <p:nvPr/>
        </p:nvSpPr>
        <p:spPr>
          <a:xfrm>
            <a:off x="6652491" y="3172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6957291" y="3248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74906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7185891" y="3401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6804891" y="4087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6576291" y="3706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7643091" y="4010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74144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68810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6652491" y="3934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68810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6957291" y="3477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73382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6347691" y="3782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6881091" y="2639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3382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2620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77954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ction Button: Home 64">
            <a:hlinkClick r:id="" action="ppaction://hlinkshowjump?jump=firstslide" highlightClick="1"/>
          </p:cNvPr>
          <p:cNvSpPr/>
          <p:nvPr/>
        </p:nvSpPr>
        <p:spPr>
          <a:xfrm>
            <a:off x="6195291" y="2029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Action Button: Home 65">
            <a:hlinkClick r:id="" action="ppaction://hlinkshowjump?jump=firstslide" highlightClick="1"/>
          </p:cNvPr>
          <p:cNvSpPr/>
          <p:nvPr/>
        </p:nvSpPr>
        <p:spPr>
          <a:xfrm>
            <a:off x="6119091" y="2791691"/>
            <a:ext cx="3048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Flowchart: Connector 66"/>
          <p:cNvSpPr/>
          <p:nvPr/>
        </p:nvSpPr>
        <p:spPr>
          <a:xfrm>
            <a:off x="7033491" y="2258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5966691" y="2334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p:nvPr/>
        </p:nvSpPr>
        <p:spPr>
          <a:xfrm>
            <a:off x="6728691" y="2182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6271491" y="2486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5890491" y="2944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6500091" y="2867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5738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6119091" y="35536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p:nvPr/>
        </p:nvSpPr>
        <p:spPr>
          <a:xfrm>
            <a:off x="5966691" y="2563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ction Button: Home 75">
            <a:hlinkClick r:id="" action="ppaction://hlinkshowjump?jump=firstslide" highlightClick="1"/>
          </p:cNvPr>
          <p:cNvSpPr/>
          <p:nvPr/>
        </p:nvSpPr>
        <p:spPr>
          <a:xfrm>
            <a:off x="5738091" y="37822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7" name="Action Button: Home 76">
            <a:hlinkClick r:id="" action="ppaction://hlinkshowjump?jump=firstslide" highlightClick="1"/>
          </p:cNvPr>
          <p:cNvSpPr/>
          <p:nvPr/>
        </p:nvSpPr>
        <p:spPr>
          <a:xfrm>
            <a:off x="6423891" y="40870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8" name="Flowchart: Connector 77"/>
          <p:cNvSpPr/>
          <p:nvPr/>
        </p:nvSpPr>
        <p:spPr>
          <a:xfrm>
            <a:off x="6042891" y="3858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p:nvPr/>
        </p:nvSpPr>
        <p:spPr>
          <a:xfrm>
            <a:off x="5966691" y="41632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p:nvPr/>
        </p:nvSpPr>
        <p:spPr>
          <a:xfrm>
            <a:off x="6195291" y="4239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ction Button: Home 80">
            <a:hlinkClick r:id="" action="ppaction://hlinkshowjump?jump=firstslide" highlightClick="1"/>
          </p:cNvPr>
          <p:cNvSpPr/>
          <p:nvPr/>
        </p:nvSpPr>
        <p:spPr>
          <a:xfrm>
            <a:off x="5738091" y="43156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2" name="Action Button: Home 81">
            <a:hlinkClick r:id="" action="ppaction://hlinkshowjump?jump=firstslide" highlightClick="1"/>
          </p:cNvPr>
          <p:cNvSpPr/>
          <p:nvPr/>
        </p:nvSpPr>
        <p:spPr>
          <a:xfrm>
            <a:off x="6423891" y="4772891"/>
            <a:ext cx="228600" cy="228600"/>
          </a:xfrm>
          <a:prstGeom prst="actionButtonHom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3" name="Flowchart: Connector 82"/>
          <p:cNvSpPr/>
          <p:nvPr/>
        </p:nvSpPr>
        <p:spPr>
          <a:xfrm>
            <a:off x="54332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661891" y="4849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56618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Connector 85"/>
          <p:cNvSpPr/>
          <p:nvPr/>
        </p:nvSpPr>
        <p:spPr>
          <a:xfrm>
            <a:off x="58904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Connector 86"/>
          <p:cNvSpPr/>
          <p:nvPr/>
        </p:nvSpPr>
        <p:spPr>
          <a:xfrm>
            <a:off x="6119091" y="4772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6271491" y="46204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6042891" y="43918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6423891" y="4468091"/>
            <a:ext cx="152400" cy="1524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767" y="831480"/>
            <a:ext cx="8699447" cy="5242304"/>
          </a:xfrm>
          <a:prstGeom prst="rect">
            <a:avLst/>
          </a:prstGeom>
        </p:spPr>
      </p:pic>
      <p:sp>
        <p:nvSpPr>
          <p:cNvPr id="99" name="Rectangle 98"/>
          <p:cNvSpPr/>
          <p:nvPr/>
        </p:nvSpPr>
        <p:spPr>
          <a:xfrm>
            <a:off x="3312344" y="988958"/>
            <a:ext cx="3492547" cy="738664"/>
          </a:xfrm>
          <a:prstGeom prst="rect">
            <a:avLst/>
          </a:prstGeom>
        </p:spPr>
        <p:txBody>
          <a:bodyPr wrap="square">
            <a:spAutoFit/>
          </a:bodyPr>
          <a:lstStyle/>
          <a:p>
            <a:r>
              <a:rPr lang="en-US" sz="1400" b="1" dirty="0">
                <a:solidFill>
                  <a:schemeClr val="accent1">
                    <a:lumMod val="50000"/>
                  </a:schemeClr>
                </a:solidFill>
                <a:latin typeface="Arial" panose="020B0604020202020204" pitchFamily="34" charset="0"/>
                <a:ea typeface="Arial" panose="020B0604020202020204" pitchFamily="34" charset="0"/>
              </a:rPr>
              <a:t>Pilot project in Samegrelo-Zemo Svaneti Region was lunched in November, 2017</a:t>
            </a:r>
          </a:p>
        </p:txBody>
      </p:sp>
      <p:sp>
        <p:nvSpPr>
          <p:cNvPr id="100" name="Rectangle 99"/>
          <p:cNvSpPr/>
          <p:nvPr/>
        </p:nvSpPr>
        <p:spPr>
          <a:xfrm>
            <a:off x="3308128" y="1898799"/>
            <a:ext cx="3050003" cy="954107"/>
          </a:xfrm>
          <a:prstGeom prst="rect">
            <a:avLst/>
          </a:prstGeom>
        </p:spPr>
        <p:txBody>
          <a:bodyPr wrap="square">
            <a:spAutoFit/>
          </a:bodyPr>
          <a:lstStyle/>
          <a:p>
            <a:pPr lvl="0" algn="just">
              <a:spcBef>
                <a:spcPts val="579"/>
              </a:spcBef>
              <a:buClr>
                <a:srgbClr val="4F81BD"/>
              </a:buClr>
              <a:buSzPct val="85000"/>
            </a:pPr>
            <a:r>
              <a:rPr lang="en-US" sz="1400" b="1" dirty="0">
                <a:solidFill>
                  <a:schemeClr val="tx2"/>
                </a:solidFill>
                <a:ea typeface="Arial" panose="020B0604020202020204" pitchFamily="34" charset="0"/>
              </a:rPr>
              <a:t>Decentralization of integrated screening and detection of TB/HIV/HCV at primary health care settings</a:t>
            </a:r>
          </a:p>
        </p:txBody>
      </p:sp>
      <p:sp>
        <p:nvSpPr>
          <p:cNvPr id="101" name="Rectangle 100"/>
          <p:cNvSpPr/>
          <p:nvPr/>
        </p:nvSpPr>
        <p:spPr>
          <a:xfrm>
            <a:off x="8384432" y="3036971"/>
            <a:ext cx="3553680" cy="2539157"/>
          </a:xfrm>
          <a:prstGeom prst="rect">
            <a:avLst/>
          </a:prstGeom>
        </p:spPr>
        <p:txBody>
          <a:bodyPr wrap="square">
            <a:spAutoFit/>
          </a:bodyPr>
          <a:lstStyle/>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TB/HIC/HCV screening protocol approved </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454 doctors and nurses trained</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Integrated multidisciplinary service monitoring groups established</a:t>
            </a:r>
          </a:p>
          <a:p>
            <a:pPr marL="171450" indent="-171450" algn="just">
              <a:spcBef>
                <a:spcPts val="579"/>
              </a:spcBef>
              <a:buClr>
                <a:srgbClr val="4F81BD"/>
              </a:buClr>
              <a:buSzPct val="85000"/>
              <a:buFont typeface="Arial" panose="020B0604020202020204" pitchFamily="34" charset="0"/>
              <a:buChar char="•"/>
            </a:pPr>
            <a:r>
              <a:rPr lang="en-US" dirty="0">
                <a:solidFill>
                  <a:srgbClr val="386188"/>
                </a:solidFill>
              </a:rPr>
              <a:t> Municipal programs supporting pilot implementation approved </a:t>
            </a:r>
          </a:p>
        </p:txBody>
      </p:sp>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0491" y="617364"/>
            <a:ext cx="1671799" cy="1257140"/>
          </a:xfrm>
          <a:prstGeom prst="rect">
            <a:avLst/>
          </a:prstGeom>
        </p:spPr>
      </p:pic>
      <p:sp>
        <p:nvSpPr>
          <p:cNvPr id="104" name="Content Placeholder 2"/>
          <p:cNvSpPr txBox="1">
            <a:spLocks/>
          </p:cNvSpPr>
          <p:nvPr/>
        </p:nvSpPr>
        <p:spPr>
          <a:xfrm>
            <a:off x="-15807" y="1149685"/>
            <a:ext cx="3308128" cy="47576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628">
              <a:lnSpc>
                <a:spcPct val="120000"/>
              </a:lnSpc>
              <a:buFont typeface="Wingdings" panose="05000000000000000000" pitchFamily="2" charset="2"/>
              <a:buChar char="Ø"/>
            </a:pPr>
            <a:r>
              <a:rPr lang="en-US" sz="1400" b="1" dirty="0">
                <a:solidFill>
                  <a:srgbClr val="FF0000"/>
                </a:solidFill>
              </a:rPr>
              <a:t>HCV Prevalence</a:t>
            </a:r>
            <a:r>
              <a:rPr lang="ka-GE" sz="1400" b="1" dirty="0">
                <a:solidFill>
                  <a:srgbClr val="FF0000"/>
                </a:solidFill>
              </a:rPr>
              <a:t> </a:t>
            </a:r>
            <a:r>
              <a:rPr lang="ka-GE" sz="1400" dirty="0"/>
              <a:t>–</a:t>
            </a:r>
            <a:r>
              <a:rPr lang="en-US" sz="1400" dirty="0"/>
              <a:t> 7,27% (HCV RNA+) </a:t>
            </a:r>
          </a:p>
          <a:p>
            <a:pPr lvl="1">
              <a:lnSpc>
                <a:spcPct val="120000"/>
              </a:lnSpc>
            </a:pPr>
            <a:r>
              <a:rPr lang="en-US" sz="1400" b="1" dirty="0"/>
              <a:t>Estimated number of HCV RNA+ </a:t>
            </a:r>
            <a:r>
              <a:rPr lang="ka-GE" sz="1400" b="1" dirty="0"/>
              <a:t>15,</a:t>
            </a:r>
            <a:r>
              <a:rPr lang="en-US" sz="1400" b="1" dirty="0"/>
              <a:t>458</a:t>
            </a:r>
            <a:endParaRPr lang="ka-GE" sz="1400" b="1" dirty="0"/>
          </a:p>
          <a:p>
            <a:pPr marL="452628">
              <a:lnSpc>
                <a:spcPct val="120000"/>
              </a:lnSpc>
              <a:buFont typeface="Wingdings" panose="05000000000000000000" pitchFamily="2" charset="2"/>
              <a:buChar char="Ø"/>
            </a:pPr>
            <a:r>
              <a:rPr lang="en-US" sz="1400" b="1" dirty="0">
                <a:solidFill>
                  <a:srgbClr val="FF0000"/>
                </a:solidFill>
              </a:rPr>
              <a:t>TB Prevalence</a:t>
            </a:r>
            <a:r>
              <a:rPr lang="ka-GE" sz="1400" b="1" dirty="0">
                <a:solidFill>
                  <a:srgbClr val="FF0000"/>
                </a:solidFill>
              </a:rPr>
              <a:t> </a:t>
            </a:r>
            <a:r>
              <a:rPr lang="ka-GE" sz="1400" dirty="0"/>
              <a:t>- </a:t>
            </a:r>
            <a:r>
              <a:rPr lang="en-GB" sz="1400" dirty="0"/>
              <a:t>113</a:t>
            </a:r>
            <a:r>
              <a:rPr lang="ka-GE" sz="1400" dirty="0"/>
              <a:t> (100,000 </a:t>
            </a:r>
            <a:r>
              <a:rPr lang="en-US" sz="1400" dirty="0"/>
              <a:t>population</a:t>
            </a:r>
            <a:r>
              <a:rPr lang="ka-GE" sz="1400" dirty="0"/>
              <a:t>) </a:t>
            </a:r>
            <a:endParaRPr lang="en-US" sz="1400" dirty="0"/>
          </a:p>
          <a:p>
            <a:pPr lvl="1">
              <a:lnSpc>
                <a:spcPct val="120000"/>
              </a:lnSpc>
            </a:pPr>
            <a:r>
              <a:rPr lang="en-US" sz="1400" b="1" dirty="0"/>
              <a:t>Number of notified cases </a:t>
            </a:r>
            <a:r>
              <a:rPr lang="ka-GE" sz="1400" b="1" dirty="0"/>
              <a:t>– </a:t>
            </a:r>
            <a:r>
              <a:rPr lang="en-GB" sz="1400" b="1" dirty="0"/>
              <a:t>373</a:t>
            </a:r>
            <a:endParaRPr lang="ka-GE" sz="1400" b="1" dirty="0"/>
          </a:p>
          <a:p>
            <a:pPr marL="452628">
              <a:lnSpc>
                <a:spcPct val="120000"/>
              </a:lnSpc>
              <a:buFont typeface="Wingdings" panose="05000000000000000000" pitchFamily="2" charset="2"/>
              <a:buChar char="Ø"/>
            </a:pPr>
            <a:r>
              <a:rPr lang="en-US" sz="1400" b="1" dirty="0">
                <a:solidFill>
                  <a:srgbClr val="FF0000"/>
                </a:solidFill>
              </a:rPr>
              <a:t>HIV/AIDS Prevalence </a:t>
            </a:r>
            <a:r>
              <a:rPr lang="ka-GE" sz="1400" dirty="0"/>
              <a:t>–</a:t>
            </a:r>
            <a:r>
              <a:rPr lang="en-US" sz="1400" dirty="0"/>
              <a:t> </a:t>
            </a:r>
            <a:r>
              <a:rPr lang="en-GB" sz="1400" dirty="0"/>
              <a:t>2</a:t>
            </a:r>
            <a:r>
              <a:rPr lang="ka-GE" sz="1400" dirty="0"/>
              <a:t>08 (100,000 </a:t>
            </a:r>
            <a:r>
              <a:rPr lang="en-US" sz="1400" dirty="0"/>
              <a:t>population</a:t>
            </a:r>
            <a:r>
              <a:rPr lang="ka-GE" sz="1400" dirty="0"/>
              <a:t>) </a:t>
            </a:r>
          </a:p>
          <a:p>
            <a:pPr marL="402336" lvl="1" indent="0">
              <a:lnSpc>
                <a:spcPct val="120000"/>
              </a:lnSpc>
            </a:pPr>
            <a:r>
              <a:rPr lang="ka-GE" sz="1400" b="1" dirty="0"/>
              <a:t> </a:t>
            </a:r>
            <a:r>
              <a:rPr lang="en-US" sz="1400" b="1" dirty="0"/>
              <a:t>Number of cases - </a:t>
            </a:r>
            <a:r>
              <a:rPr lang="en-GB" sz="1400" b="1" dirty="0"/>
              <a:t>868</a:t>
            </a:r>
            <a:endParaRPr lang="ka-GE" sz="1400" b="1" dirty="0"/>
          </a:p>
        </p:txBody>
      </p:sp>
      <p:sp>
        <p:nvSpPr>
          <p:cNvPr id="7" name="TextBox 6"/>
          <p:cNvSpPr txBox="1"/>
          <p:nvPr/>
        </p:nvSpPr>
        <p:spPr>
          <a:xfrm>
            <a:off x="9852891" y="1974776"/>
            <a:ext cx="1890261" cy="646331"/>
          </a:xfrm>
          <a:prstGeom prst="rect">
            <a:avLst/>
          </a:prstGeom>
          <a:noFill/>
        </p:spPr>
        <p:txBody>
          <a:bodyPr wrap="none" rtlCol="0">
            <a:spAutoFit/>
          </a:bodyPr>
          <a:lstStyle/>
          <a:p>
            <a:r>
              <a:rPr lang="en-US" b="1" dirty="0">
                <a:solidFill>
                  <a:schemeClr val="accent1">
                    <a:lumMod val="50000"/>
                  </a:schemeClr>
                </a:solidFill>
                <a:latin typeface="Arial" panose="020B0604020202020204" pitchFamily="34" charset="0"/>
                <a:ea typeface="Arial" panose="020B0604020202020204" pitchFamily="34" charset="0"/>
              </a:rPr>
              <a:t>Implementation</a:t>
            </a:r>
          </a:p>
          <a:p>
            <a:pPr algn="r"/>
            <a:r>
              <a:rPr lang="en-US" b="1" dirty="0">
                <a:solidFill>
                  <a:schemeClr val="accent1">
                    <a:lumMod val="50000"/>
                  </a:schemeClr>
                </a:solidFill>
                <a:latin typeface="Arial" panose="020B0604020202020204" pitchFamily="34" charset="0"/>
                <a:ea typeface="Arial" panose="020B0604020202020204" pitchFamily="34" charset="0"/>
              </a:rPr>
              <a:t>progress</a:t>
            </a:r>
          </a:p>
        </p:txBody>
      </p:sp>
      <p:sp>
        <p:nvSpPr>
          <p:cNvPr id="8" name="TextBox 7"/>
          <p:cNvSpPr txBox="1"/>
          <p:nvPr/>
        </p:nvSpPr>
        <p:spPr>
          <a:xfrm>
            <a:off x="2736464" y="5253802"/>
            <a:ext cx="9233682" cy="923330"/>
          </a:xfrm>
          <a:prstGeom prst="rect">
            <a:avLst/>
          </a:prstGeom>
          <a:noFill/>
        </p:spPr>
        <p:txBody>
          <a:bodyPr wrap="none" rtlCol="0">
            <a:spAutoFit/>
          </a:bodyPr>
          <a:lstStyle/>
          <a:p>
            <a:endParaRPr lang="en-US" dirty="0">
              <a:solidFill>
                <a:srgbClr val="DA0000"/>
              </a:solidFill>
            </a:endParaRPr>
          </a:p>
          <a:p>
            <a:r>
              <a:rPr lang="en-US" dirty="0">
                <a:solidFill>
                  <a:srgbClr val="DA0000"/>
                </a:solidFill>
              </a:rPr>
              <a:t>Target for HCV testing </a:t>
            </a:r>
            <a:r>
              <a:rPr lang="en-GB" dirty="0">
                <a:solidFill>
                  <a:srgbClr val="DA0000"/>
                </a:solidFill>
              </a:rPr>
              <a:t>- </a:t>
            </a:r>
            <a:r>
              <a:rPr lang="en-US" dirty="0">
                <a:solidFill>
                  <a:srgbClr val="DA0000"/>
                </a:solidFill>
              </a:rPr>
              <a:t>40% of local population </a:t>
            </a:r>
          </a:p>
          <a:p>
            <a:r>
              <a:rPr lang="en-US" dirty="0">
                <a:solidFill>
                  <a:schemeClr val="accent1">
                    <a:lumMod val="50000"/>
                  </a:schemeClr>
                </a:solidFill>
              </a:rPr>
              <a:t>Currently 35,600 persons are screened on HCV and HIV, anti-HCV+  1,411(3%), anti-HIV+ 21 case </a:t>
            </a:r>
          </a:p>
        </p:txBody>
      </p:sp>
      <p:sp>
        <p:nvSpPr>
          <p:cNvPr id="105"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a:solidFill>
                  <a:srgbClr val="003564"/>
                </a:solidFill>
                <a:latin typeface="+mn-lt"/>
              </a:rPr>
              <a:t>Three Diseases (HIV/HCV/TB) Under One Umbrella</a:t>
            </a:r>
          </a:p>
        </p:txBody>
      </p:sp>
      <p:pic>
        <p:nvPicPr>
          <p:cNvPr id="106" name="Picture 105"/>
          <p:cNvPicPr>
            <a:picLocks noChangeAspect="1"/>
          </p:cNvPicPr>
          <p:nvPr/>
        </p:nvPicPr>
        <p:blipFill>
          <a:blip r:embed="rId6"/>
          <a:stretch>
            <a:fillRect/>
          </a:stretch>
        </p:blipFill>
        <p:spPr>
          <a:xfrm>
            <a:off x="101600" y="6205606"/>
            <a:ext cx="1335313" cy="652394"/>
          </a:xfrm>
          <a:prstGeom prst="rect">
            <a:avLst/>
          </a:prstGeom>
        </p:spPr>
      </p:pic>
      <p:sp>
        <p:nvSpPr>
          <p:cNvPr id="116" name="Flowchart: Connector 115"/>
          <p:cNvSpPr/>
          <p:nvPr/>
        </p:nvSpPr>
        <p:spPr>
          <a:xfrm>
            <a:off x="5906298" y="42394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TextBox 137"/>
          <p:cNvSpPr txBox="1"/>
          <p:nvPr/>
        </p:nvSpPr>
        <p:spPr>
          <a:xfrm>
            <a:off x="3277464" y="3150453"/>
            <a:ext cx="2696208" cy="523220"/>
          </a:xfrm>
          <a:prstGeom prst="rect">
            <a:avLst/>
          </a:prstGeom>
          <a:solidFill>
            <a:schemeClr val="bg1"/>
          </a:solidFill>
          <a:ln>
            <a:solidFill>
              <a:srgbClr val="005594"/>
            </a:solidFill>
          </a:ln>
        </p:spPr>
        <p:txBody>
          <a:bodyPr wrap="square" rtlCol="0">
            <a:spAutoFit/>
          </a:bodyPr>
          <a:lstStyle/>
          <a:p>
            <a:pPr algn="ctr"/>
            <a:r>
              <a:rPr lang="ka-GE" sz="1400" b="1" dirty="0">
                <a:solidFill>
                  <a:srgbClr val="005897"/>
                </a:solidFill>
              </a:rPr>
              <a:t>350 </a:t>
            </a:r>
            <a:r>
              <a:rPr lang="en-US" sz="1400" b="1" dirty="0">
                <a:solidFill>
                  <a:srgbClr val="005897"/>
                </a:solidFill>
              </a:rPr>
              <a:t>HCV screening points (PHC clinics and village physicians)</a:t>
            </a:r>
            <a:endParaRPr lang="en-GB" sz="1400" dirty="0">
              <a:solidFill>
                <a:srgbClr val="005897"/>
              </a:solidFill>
            </a:endParaRPr>
          </a:p>
        </p:txBody>
      </p:sp>
      <p:sp>
        <p:nvSpPr>
          <p:cNvPr id="139" name="Flowchart: Connector 138"/>
          <p:cNvSpPr/>
          <p:nvPr/>
        </p:nvSpPr>
        <p:spPr>
          <a:xfrm>
            <a:off x="3319250" y="3219764"/>
            <a:ext cx="103413" cy="90623"/>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lowchart: Connector 139"/>
          <p:cNvSpPr/>
          <p:nvPr/>
        </p:nvSpPr>
        <p:spPr>
          <a:xfrm>
            <a:off x="5948688" y="404958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lowchart: Connector 140"/>
          <p:cNvSpPr/>
          <p:nvPr/>
        </p:nvSpPr>
        <p:spPr>
          <a:xfrm>
            <a:off x="6701237" y="415855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lowchart: Connector 141"/>
          <p:cNvSpPr/>
          <p:nvPr/>
        </p:nvSpPr>
        <p:spPr>
          <a:xfrm>
            <a:off x="6363498" y="46966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lowchart: Connector 142"/>
          <p:cNvSpPr/>
          <p:nvPr/>
        </p:nvSpPr>
        <p:spPr>
          <a:xfrm>
            <a:off x="6954865" y="48490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lowchart: Connector 143"/>
          <p:cNvSpPr/>
          <p:nvPr/>
        </p:nvSpPr>
        <p:spPr>
          <a:xfrm>
            <a:off x="7295339" y="432472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lowchart: Connector 144"/>
          <p:cNvSpPr/>
          <p:nvPr/>
        </p:nvSpPr>
        <p:spPr>
          <a:xfrm>
            <a:off x="7170949" y="445383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lowchart: Connector 145"/>
          <p:cNvSpPr/>
          <p:nvPr/>
        </p:nvSpPr>
        <p:spPr>
          <a:xfrm>
            <a:off x="7185914" y="415167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lowchart: Connector 146"/>
          <p:cNvSpPr/>
          <p:nvPr/>
        </p:nvSpPr>
        <p:spPr>
          <a:xfrm>
            <a:off x="7512693" y="423034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lowchart: Connector 147"/>
          <p:cNvSpPr/>
          <p:nvPr/>
        </p:nvSpPr>
        <p:spPr>
          <a:xfrm>
            <a:off x="6363498" y="46966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lowchart: Connector 148"/>
          <p:cNvSpPr/>
          <p:nvPr/>
        </p:nvSpPr>
        <p:spPr>
          <a:xfrm>
            <a:off x="6515898" y="48490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lowchart: Connector 149"/>
          <p:cNvSpPr/>
          <p:nvPr/>
        </p:nvSpPr>
        <p:spPr>
          <a:xfrm>
            <a:off x="6003643" y="4864304"/>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lowchart: Connector 150"/>
          <p:cNvSpPr/>
          <p:nvPr/>
        </p:nvSpPr>
        <p:spPr>
          <a:xfrm>
            <a:off x="6749350" y="450225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Flowchart: Connector 151"/>
          <p:cNvSpPr/>
          <p:nvPr/>
        </p:nvSpPr>
        <p:spPr>
          <a:xfrm>
            <a:off x="7346195" y="460325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lowchart: Connector 152"/>
          <p:cNvSpPr/>
          <p:nvPr/>
        </p:nvSpPr>
        <p:spPr>
          <a:xfrm>
            <a:off x="7696794" y="409814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lowchart: Connector 153"/>
          <p:cNvSpPr/>
          <p:nvPr/>
        </p:nvSpPr>
        <p:spPr>
          <a:xfrm>
            <a:off x="6363498" y="46966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lowchart: Connector 154"/>
          <p:cNvSpPr/>
          <p:nvPr/>
        </p:nvSpPr>
        <p:spPr>
          <a:xfrm>
            <a:off x="6515898" y="48490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lowchart: Connector 155"/>
          <p:cNvSpPr/>
          <p:nvPr/>
        </p:nvSpPr>
        <p:spPr>
          <a:xfrm>
            <a:off x="6578706" y="470601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lowchart: Connector 156"/>
          <p:cNvSpPr/>
          <p:nvPr/>
        </p:nvSpPr>
        <p:spPr>
          <a:xfrm>
            <a:off x="7084238" y="407255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lowchart: Connector 157"/>
          <p:cNvSpPr/>
          <p:nvPr/>
        </p:nvSpPr>
        <p:spPr>
          <a:xfrm>
            <a:off x="6963132" y="428234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lowchart: Connector 158"/>
          <p:cNvSpPr/>
          <p:nvPr/>
        </p:nvSpPr>
        <p:spPr>
          <a:xfrm>
            <a:off x="7660766" y="2704440"/>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lowchart: Connector 159"/>
          <p:cNvSpPr/>
          <p:nvPr/>
        </p:nvSpPr>
        <p:spPr>
          <a:xfrm>
            <a:off x="7472167" y="259118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lowchart: Connector 160"/>
          <p:cNvSpPr/>
          <p:nvPr/>
        </p:nvSpPr>
        <p:spPr>
          <a:xfrm>
            <a:off x="6515898" y="48490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lowchart: Connector 161"/>
          <p:cNvSpPr/>
          <p:nvPr/>
        </p:nvSpPr>
        <p:spPr>
          <a:xfrm>
            <a:off x="5894394" y="454742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lowchart: Connector 162"/>
          <p:cNvSpPr/>
          <p:nvPr/>
        </p:nvSpPr>
        <p:spPr>
          <a:xfrm>
            <a:off x="7485839" y="27535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lowchart: Connector 163"/>
          <p:cNvSpPr/>
          <p:nvPr/>
        </p:nvSpPr>
        <p:spPr>
          <a:xfrm>
            <a:off x="7097751" y="3143474"/>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lowchart: Connector 164"/>
          <p:cNvSpPr/>
          <p:nvPr/>
        </p:nvSpPr>
        <p:spPr>
          <a:xfrm>
            <a:off x="6261689" y="481802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lowchart: Connector 165"/>
          <p:cNvSpPr/>
          <p:nvPr/>
        </p:nvSpPr>
        <p:spPr>
          <a:xfrm>
            <a:off x="6894841" y="468424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lowchart: Connector 167"/>
          <p:cNvSpPr/>
          <p:nvPr/>
        </p:nvSpPr>
        <p:spPr>
          <a:xfrm>
            <a:off x="6975869" y="286503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lowchart: Connector 168"/>
          <p:cNvSpPr/>
          <p:nvPr/>
        </p:nvSpPr>
        <p:spPr>
          <a:xfrm>
            <a:off x="7215561" y="332311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Flowchart: Connector 169"/>
          <p:cNvSpPr/>
          <p:nvPr/>
        </p:nvSpPr>
        <p:spPr>
          <a:xfrm>
            <a:off x="7616485" y="327405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Flowchart: Connector 170"/>
          <p:cNvSpPr/>
          <p:nvPr/>
        </p:nvSpPr>
        <p:spPr>
          <a:xfrm>
            <a:off x="7658106" y="345263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lowchart: Connector 171"/>
          <p:cNvSpPr/>
          <p:nvPr/>
        </p:nvSpPr>
        <p:spPr>
          <a:xfrm>
            <a:off x="7967228" y="343814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lowchart: Connector 172"/>
          <p:cNvSpPr/>
          <p:nvPr/>
        </p:nvSpPr>
        <p:spPr>
          <a:xfrm>
            <a:off x="7620240" y="3849038"/>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lowchart: Connector 173"/>
          <p:cNvSpPr/>
          <p:nvPr/>
        </p:nvSpPr>
        <p:spPr>
          <a:xfrm>
            <a:off x="7656268" y="307853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lowchart: Connector 174"/>
          <p:cNvSpPr/>
          <p:nvPr/>
        </p:nvSpPr>
        <p:spPr>
          <a:xfrm>
            <a:off x="7882484" y="323703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lowchart: Connector 175"/>
          <p:cNvSpPr/>
          <p:nvPr/>
        </p:nvSpPr>
        <p:spPr>
          <a:xfrm>
            <a:off x="7395760" y="3251625"/>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Flowchart: Connector 176"/>
          <p:cNvSpPr/>
          <p:nvPr/>
        </p:nvSpPr>
        <p:spPr>
          <a:xfrm>
            <a:off x="8821765" y="168482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lowchart: Connector 177"/>
          <p:cNvSpPr/>
          <p:nvPr/>
        </p:nvSpPr>
        <p:spPr>
          <a:xfrm>
            <a:off x="8974165" y="183722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Flowchart: Connector 178"/>
          <p:cNvSpPr/>
          <p:nvPr/>
        </p:nvSpPr>
        <p:spPr>
          <a:xfrm>
            <a:off x="8695435" y="186704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Flowchart: Connector 179"/>
          <p:cNvSpPr/>
          <p:nvPr/>
        </p:nvSpPr>
        <p:spPr>
          <a:xfrm>
            <a:off x="8907102" y="1975990"/>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lowchart: Connector 180"/>
          <p:cNvSpPr/>
          <p:nvPr/>
        </p:nvSpPr>
        <p:spPr>
          <a:xfrm>
            <a:off x="8902817" y="229451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Flowchart: Connector 181"/>
          <p:cNvSpPr/>
          <p:nvPr/>
        </p:nvSpPr>
        <p:spPr>
          <a:xfrm>
            <a:off x="8937287" y="214811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Flowchart: Connector 182"/>
          <p:cNvSpPr/>
          <p:nvPr/>
        </p:nvSpPr>
        <p:spPr>
          <a:xfrm>
            <a:off x="9123715" y="2123257"/>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lowchart: Connector 183"/>
          <p:cNvSpPr/>
          <p:nvPr/>
        </p:nvSpPr>
        <p:spPr>
          <a:xfrm>
            <a:off x="9379708" y="229451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Flowchart: Connector 184"/>
          <p:cNvSpPr/>
          <p:nvPr/>
        </p:nvSpPr>
        <p:spPr>
          <a:xfrm>
            <a:off x="9260425" y="2014090"/>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lowchart: Connector 185"/>
          <p:cNvSpPr/>
          <p:nvPr/>
        </p:nvSpPr>
        <p:spPr>
          <a:xfrm>
            <a:off x="7847947" y="16105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lowchart: Connector 186"/>
          <p:cNvSpPr/>
          <p:nvPr/>
        </p:nvSpPr>
        <p:spPr>
          <a:xfrm>
            <a:off x="7940557" y="138199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lowchart: Connector 187"/>
          <p:cNvSpPr/>
          <p:nvPr/>
        </p:nvSpPr>
        <p:spPr>
          <a:xfrm>
            <a:off x="7553219" y="1594673"/>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lowchart: Connector 188"/>
          <p:cNvSpPr/>
          <p:nvPr/>
        </p:nvSpPr>
        <p:spPr>
          <a:xfrm>
            <a:off x="9237298" y="2266930"/>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lowchart: Connector 189"/>
          <p:cNvSpPr/>
          <p:nvPr/>
        </p:nvSpPr>
        <p:spPr>
          <a:xfrm>
            <a:off x="9233060" y="2505454"/>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lowchart: Connector 190"/>
          <p:cNvSpPr/>
          <p:nvPr/>
        </p:nvSpPr>
        <p:spPr>
          <a:xfrm>
            <a:off x="8694281" y="2013690"/>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Flowchart: Connector 191"/>
          <p:cNvSpPr/>
          <p:nvPr/>
        </p:nvSpPr>
        <p:spPr>
          <a:xfrm>
            <a:off x="7123998" y="258499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lowchart: Connector 192"/>
          <p:cNvSpPr/>
          <p:nvPr/>
        </p:nvSpPr>
        <p:spPr>
          <a:xfrm>
            <a:off x="6935343" y="2294519"/>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Flowchart: Connector 194"/>
          <p:cNvSpPr/>
          <p:nvPr/>
        </p:nvSpPr>
        <p:spPr>
          <a:xfrm>
            <a:off x="8759210" y="2250925"/>
            <a:ext cx="45719" cy="47907"/>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lowchart: Connector 195"/>
          <p:cNvSpPr/>
          <p:nvPr/>
        </p:nvSpPr>
        <p:spPr>
          <a:xfrm>
            <a:off x="9261797" y="2349782"/>
            <a:ext cx="45719" cy="47907"/>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Flowchart: Connector 197"/>
          <p:cNvSpPr/>
          <p:nvPr/>
        </p:nvSpPr>
        <p:spPr>
          <a:xfrm>
            <a:off x="8643875" y="1752501"/>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lowchart: Connector 198"/>
          <p:cNvSpPr/>
          <p:nvPr/>
        </p:nvSpPr>
        <p:spPr>
          <a:xfrm>
            <a:off x="7291968" y="264530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lowchart: Connector 199"/>
          <p:cNvSpPr/>
          <p:nvPr/>
        </p:nvSpPr>
        <p:spPr>
          <a:xfrm>
            <a:off x="7393963" y="4075236"/>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lowchart: Connector 200"/>
          <p:cNvSpPr/>
          <p:nvPr/>
        </p:nvSpPr>
        <p:spPr>
          <a:xfrm>
            <a:off x="6908776" y="4006382"/>
            <a:ext cx="81052" cy="76200"/>
          </a:xfrm>
          <a:prstGeom prst="flowChartConnec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89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582" y="826942"/>
            <a:ext cx="11097636" cy="5056622"/>
          </a:xfrm>
        </p:spPr>
        <p:txBody>
          <a:bodyPr>
            <a:normAutofit fontScale="47500" lnSpcReduction="20000"/>
          </a:bodyPr>
          <a:lstStyle/>
          <a:p>
            <a:pPr marL="457200" indent="-457200">
              <a:lnSpc>
                <a:spcPct val="140000"/>
              </a:lnSpc>
              <a:spcBef>
                <a:spcPts val="600"/>
              </a:spcBef>
              <a:spcAft>
                <a:spcPts val="600"/>
              </a:spcAft>
            </a:pPr>
            <a:r>
              <a:rPr lang="en-US" sz="3500" dirty="0">
                <a:solidFill>
                  <a:srgbClr val="003564"/>
                </a:solidFill>
              </a:rPr>
              <a:t>HCV Elimination program is major driver for </a:t>
            </a:r>
            <a:r>
              <a:rPr lang="en-US" sz="3500" b="1" dirty="0">
                <a:solidFill>
                  <a:srgbClr val="003564"/>
                </a:solidFill>
              </a:rPr>
              <a:t>Health System Strengthening </a:t>
            </a:r>
            <a:r>
              <a:rPr lang="en-US" sz="3500" dirty="0">
                <a:solidFill>
                  <a:srgbClr val="003564"/>
                </a:solidFill>
              </a:rPr>
              <a:t>and advancing </a:t>
            </a:r>
            <a:r>
              <a:rPr lang="en-US" sz="3500" b="1" dirty="0">
                <a:solidFill>
                  <a:srgbClr val="003564"/>
                </a:solidFill>
              </a:rPr>
              <a:t>Public Health Agenda in Georgia, especially for HIV and TB. HCV elimination program supports the development of other key public health programs such as Safe Blood, Infection Control, Harm Reduction, etc.   </a:t>
            </a:r>
          </a:p>
          <a:p>
            <a:pPr marL="457200" indent="-457200">
              <a:lnSpc>
                <a:spcPct val="140000"/>
              </a:lnSpc>
              <a:spcBef>
                <a:spcPts val="600"/>
              </a:spcBef>
              <a:spcAft>
                <a:spcPts val="600"/>
              </a:spcAft>
            </a:pPr>
            <a:r>
              <a:rPr lang="en-US" sz="3500" dirty="0">
                <a:solidFill>
                  <a:srgbClr val="003564"/>
                </a:solidFill>
                <a:cs typeface="Arial" panose="020B0604020202020204" pitchFamily="34" charset="0"/>
              </a:rPr>
              <a:t>In the first 30 months of the HCV Elimination Program, </a:t>
            </a:r>
            <a:r>
              <a:rPr lang="en-US" sz="3500" b="1" dirty="0">
                <a:solidFill>
                  <a:srgbClr val="003564"/>
                </a:solidFill>
                <a:cs typeface="Arial" panose="020B0604020202020204" pitchFamily="34" charset="0"/>
              </a:rPr>
              <a:t>Georgia has scaled up the screening and treatment services achieving impressive results - 35% treatment coverage </a:t>
            </a:r>
            <a:r>
              <a:rPr lang="en-US" sz="3600" b="1" dirty="0">
                <a:solidFill>
                  <a:srgbClr val="003564"/>
                </a:solidFill>
                <a:cs typeface="Arial" panose="020B0604020202020204" pitchFamily="34" charset="0"/>
              </a:rPr>
              <a:t>with 98% cure rate</a:t>
            </a:r>
          </a:p>
          <a:p>
            <a:pPr marL="457200" indent="-457200">
              <a:lnSpc>
                <a:spcPct val="140000"/>
              </a:lnSpc>
              <a:spcBef>
                <a:spcPts val="600"/>
              </a:spcBef>
              <a:spcAft>
                <a:spcPts val="600"/>
              </a:spcAft>
            </a:pPr>
            <a:r>
              <a:rPr lang="en-US" sz="3500" dirty="0">
                <a:solidFill>
                  <a:srgbClr val="003564"/>
                </a:solidFill>
                <a:cs typeface="Arial" panose="020B0604020202020204" pitchFamily="34" charset="0"/>
              </a:rPr>
              <a:t>Enhancing </a:t>
            </a:r>
            <a:r>
              <a:rPr lang="en-US" sz="3500" b="1" dirty="0">
                <a:solidFill>
                  <a:srgbClr val="003564"/>
                </a:solidFill>
                <a:cs typeface="Arial" panose="020B0604020202020204" pitchFamily="34" charset="0"/>
              </a:rPr>
              <a:t>HCV and HIV tandem testing and linkage to care and treatment services </a:t>
            </a:r>
            <a:r>
              <a:rPr lang="en-US" sz="3500" dirty="0">
                <a:solidFill>
                  <a:srgbClr val="003564"/>
                </a:solidFill>
                <a:cs typeface="Arial" panose="020B0604020202020204" pitchFamily="34" charset="0"/>
              </a:rPr>
              <a:t>are critical to reaching the 2020 HCV elimination and 2020 HIV Task Track goals </a:t>
            </a:r>
          </a:p>
          <a:p>
            <a:pPr marL="457200" indent="-457200">
              <a:lnSpc>
                <a:spcPct val="140000"/>
              </a:lnSpc>
              <a:spcBef>
                <a:spcPts val="600"/>
              </a:spcBef>
              <a:spcAft>
                <a:spcPts val="600"/>
              </a:spcAft>
            </a:pPr>
            <a:r>
              <a:rPr lang="en-US" sz="3500" dirty="0">
                <a:solidFill>
                  <a:srgbClr val="003564"/>
                </a:solidFill>
              </a:rPr>
              <a:t>Provision of HCV and HIV screening, confirmation, care and treatment services at </a:t>
            </a:r>
            <a:r>
              <a:rPr lang="en-US" sz="3500" b="1" dirty="0">
                <a:solidFill>
                  <a:srgbClr val="003564"/>
                </a:solidFill>
              </a:rPr>
              <a:t>non-specialized settings nearer to patients’ homes </a:t>
            </a:r>
            <a:r>
              <a:rPr lang="en-US" sz="3500" dirty="0">
                <a:solidFill>
                  <a:srgbClr val="003564"/>
                </a:solidFill>
              </a:rPr>
              <a:t>is critical for achieving the elimination goals</a:t>
            </a:r>
          </a:p>
          <a:p>
            <a:pPr marL="457200" indent="-457200">
              <a:lnSpc>
                <a:spcPct val="140000"/>
              </a:lnSpc>
              <a:spcBef>
                <a:spcPts val="600"/>
              </a:spcBef>
              <a:spcAft>
                <a:spcPts val="600"/>
              </a:spcAft>
            </a:pPr>
            <a:r>
              <a:rPr lang="en-US" sz="3500" b="1" dirty="0">
                <a:solidFill>
                  <a:srgbClr val="003564"/>
                </a:solidFill>
              </a:rPr>
              <a:t>Decentralization and integration of HCV/HIV/TB services’ delivery in primary care or harm reduction settings </a:t>
            </a:r>
            <a:r>
              <a:rPr lang="en-US" sz="3500" dirty="0">
                <a:solidFill>
                  <a:srgbClr val="003564"/>
                </a:solidFill>
              </a:rPr>
              <a:t>can result in overcoming barriers to access care and treatment </a:t>
            </a:r>
          </a:p>
          <a:p>
            <a:pPr marL="457200" indent="-457200">
              <a:lnSpc>
                <a:spcPct val="140000"/>
              </a:lnSpc>
              <a:spcBef>
                <a:spcPts val="600"/>
              </a:spcBef>
              <a:spcAft>
                <a:spcPts val="600"/>
              </a:spcAft>
            </a:pPr>
            <a:r>
              <a:rPr lang="en-US" sz="3500" b="1" dirty="0">
                <a:solidFill>
                  <a:srgbClr val="003564"/>
                </a:solidFill>
                <a:cs typeface="Arial" panose="020B0604020202020204" pitchFamily="34" charset="0"/>
              </a:rPr>
              <a:t>Lessons learned from the Georgia elimination program can inform programs in other countries striving to eliminate HCV and end HIV epidemic as a public health threat.</a:t>
            </a:r>
          </a:p>
          <a:p>
            <a:endParaRPr lang="en-GB" dirty="0">
              <a:solidFill>
                <a:srgbClr val="003564"/>
              </a:solidFill>
            </a:endParaRPr>
          </a:p>
        </p:txBody>
      </p:sp>
      <p:sp>
        <p:nvSpPr>
          <p:cNvPr id="4" name="Title 1"/>
          <p:cNvSpPr txBox="1">
            <a:spLocks/>
          </p:cNvSpPr>
          <p:nvPr/>
        </p:nvSpPr>
        <p:spPr>
          <a:xfrm>
            <a:off x="0" y="0"/>
            <a:ext cx="12192000" cy="678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rgbClr val="003564"/>
                </a:solidFill>
                <a:latin typeface="+mn-lt"/>
              </a:rPr>
              <a:t>Conclusion</a:t>
            </a:r>
          </a:p>
        </p:txBody>
      </p:sp>
      <p:pic>
        <p:nvPicPr>
          <p:cNvPr id="5" name="Picture 4"/>
          <p:cNvPicPr>
            <a:picLocks noChangeAspect="1"/>
          </p:cNvPicPr>
          <p:nvPr/>
        </p:nvPicPr>
        <p:blipFill>
          <a:blip r:embed="rId3"/>
          <a:stretch>
            <a:fillRect/>
          </a:stretch>
        </p:blipFill>
        <p:spPr>
          <a:xfrm>
            <a:off x="74844" y="6205606"/>
            <a:ext cx="1542533" cy="652394"/>
          </a:xfrm>
          <a:prstGeom prst="rect">
            <a:avLst/>
          </a:prstGeom>
        </p:spPr>
      </p:pic>
    </p:spTree>
    <p:extLst>
      <p:ext uri="{BB962C8B-B14F-4D97-AF65-F5344CB8AC3E}">
        <p14:creationId xmlns:p14="http://schemas.microsoft.com/office/powerpoint/2010/main" val="418838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1025</Words>
  <Application>Microsoft Office PowerPoint</Application>
  <PresentationFormat>Widescreen</PresentationFormat>
  <Paragraphs>139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MS PGothic</vt:lpstr>
      <vt:lpstr>Arial</vt:lpstr>
      <vt:lpstr>Arial Rounded MT Bold</vt:lpstr>
      <vt:lpstr>Calibri</vt:lpstr>
      <vt:lpstr>Calibri Light</vt:lpstr>
      <vt:lpstr>Sylfaen</vt:lpstr>
      <vt:lpstr>Times New Roman</vt:lpstr>
      <vt:lpstr>Wingdings</vt:lpstr>
      <vt:lpstr>Office Theme</vt:lpstr>
      <vt:lpstr>Building Health Systems to Deliver People-centered Health Services</vt:lpstr>
      <vt:lpstr>Universal Health Care Program </vt:lpstr>
      <vt:lpstr>Georgia</vt:lpstr>
      <vt:lpstr>Targets</vt:lpstr>
      <vt:lpstr>Road Towards HCV Elimination – 1/3 of the population (1,2 million people) is screened on anti-HCV 48,000 people (35% of target) are enrolled in treatment </vt:lpstr>
      <vt:lpstr>PowerPoint Presentation</vt:lpstr>
      <vt:lpstr>PowerPoint Presentation</vt:lpstr>
      <vt:lpstr>PowerPoint Presentation</vt:lpstr>
      <vt:lpstr>PowerPoint Presentation</vt:lpstr>
      <vt:lpstr>PowerPoint Presentation</vt:lpstr>
    </vt:vector>
  </TitlesOfParts>
  <Company>NCDC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Findings</dc:title>
  <dc:creator>Alexander Asatiani</dc:creator>
  <cp:lastModifiedBy>BALL, Andrew Lee</cp:lastModifiedBy>
  <cp:revision>285</cp:revision>
  <cp:lastPrinted>2018-07-17T07:35:54Z</cp:lastPrinted>
  <dcterms:created xsi:type="dcterms:W3CDTF">2018-04-02T10:14:51Z</dcterms:created>
  <dcterms:modified xsi:type="dcterms:W3CDTF">2018-07-22T13:18:37Z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-1299904887</vt:i4>
  </property>
  <property fmtid="{D5CDD505-2E9C-101B-9397-08002B2CF9AE}" pid="3" name="_NewReviewCycle">
    <vt:lpwstr/>
  </property>
  <property fmtid="{D5CDD505-2E9C-101B-9397-08002B2CF9AE}" pid="4" name="_EmailSubject">
    <vt:lpwstr>WHO UHC and HIV satellite - final guidance for speakers</vt:lpwstr>
  </property>
  <property fmtid="{D5CDD505-2E9C-101B-9397-08002B2CF9AE}" pid="5" name="_AuthorEmail">
    <vt:lpwstr>ivanusam@who.int</vt:lpwstr>
  </property>
  <property fmtid="{D5CDD505-2E9C-101B-9397-08002B2CF9AE}" pid="6" name="_AuthorEmailDisplayName">
    <vt:lpwstr>IVANUSA, Marijan</vt:lpwstr>
  </property>
</Properties>
</file>